
<file path=[Content_Types].xml><?xml version="1.0" encoding="utf-8"?>
<Types xmlns="http://schemas.openxmlformats.org/package/2006/content-types">
  <Default Extension="(null)" ContentType="image/x-emf"/>
  <Default Extension="emf" ContentType="image/x-emf"/>
  <Default Extension="gif" ContentType="image/gif"/>
  <Default Extension="jpeg" ContentType="image/jpeg"/>
  <Default Extension="jpg" ContentType="image/jpeg"/>
  <Default Extension="mpg" ContentType="video/m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257" r:id="rId2"/>
    <p:sldId id="2283" r:id="rId3"/>
    <p:sldId id="2298" r:id="rId4"/>
    <p:sldId id="2363" r:id="rId5"/>
    <p:sldId id="2393" r:id="rId6"/>
    <p:sldId id="2394" r:id="rId7"/>
    <p:sldId id="2398" r:id="rId8"/>
    <p:sldId id="2386" r:id="rId9"/>
    <p:sldId id="309" r:id="rId10"/>
    <p:sldId id="708" r:id="rId11"/>
    <p:sldId id="314" r:id="rId12"/>
    <p:sldId id="318" r:id="rId13"/>
    <p:sldId id="334" r:id="rId14"/>
    <p:sldId id="316" r:id="rId15"/>
    <p:sldId id="315" r:id="rId16"/>
    <p:sldId id="297" r:id="rId17"/>
    <p:sldId id="300" r:id="rId18"/>
    <p:sldId id="328" r:id="rId19"/>
    <p:sldId id="2071" r:id="rId20"/>
    <p:sldId id="2263" r:id="rId21"/>
    <p:sldId id="377" r:id="rId22"/>
    <p:sldId id="2285" r:id="rId23"/>
    <p:sldId id="2260" r:id="rId24"/>
    <p:sldId id="2371" r:id="rId25"/>
    <p:sldId id="675" r:id="rId26"/>
    <p:sldId id="713" r:id="rId27"/>
    <p:sldId id="2257" r:id="rId28"/>
    <p:sldId id="2267" r:id="rId29"/>
    <p:sldId id="425" r:id="rId30"/>
    <p:sldId id="306" r:id="rId31"/>
    <p:sldId id="2376" r:id="rId32"/>
    <p:sldId id="693" r:id="rId33"/>
    <p:sldId id="718" r:id="rId34"/>
    <p:sldId id="2374" r:id="rId35"/>
    <p:sldId id="566" r:id="rId36"/>
    <p:sldId id="384" r:id="rId37"/>
    <p:sldId id="719" r:id="rId38"/>
    <p:sldId id="720" r:id="rId39"/>
    <p:sldId id="2392" r:id="rId40"/>
    <p:sldId id="567" r:id="rId41"/>
    <p:sldId id="698" r:id="rId42"/>
    <p:sldId id="562" r:id="rId43"/>
    <p:sldId id="699" r:id="rId44"/>
    <p:sldId id="2384" r:id="rId45"/>
    <p:sldId id="261" r:id="rId46"/>
    <p:sldId id="262" r:id="rId47"/>
    <p:sldId id="2396" r:id="rId48"/>
    <p:sldId id="2397" r:id="rId49"/>
    <p:sldId id="405" r:id="rId50"/>
    <p:sldId id="392" r:id="rId51"/>
    <p:sldId id="2385" r:id="rId52"/>
    <p:sldId id="568" r:id="rId53"/>
    <p:sldId id="771" r:id="rId54"/>
    <p:sldId id="385" r:id="rId55"/>
    <p:sldId id="702" r:id="rId56"/>
    <p:sldId id="703" r:id="rId57"/>
    <p:sldId id="2395" r:id="rId58"/>
    <p:sldId id="565" r:id="rId59"/>
    <p:sldId id="569" r:id="rId60"/>
    <p:sldId id="787" r:id="rId61"/>
    <p:sldId id="2382" r:id="rId62"/>
    <p:sldId id="2391" r:id="rId63"/>
    <p:sldId id="2390" r:id="rId64"/>
    <p:sldId id="2377" r:id="rId65"/>
    <p:sldId id="570" r:id="rId66"/>
    <p:sldId id="583" r:id="rId67"/>
    <p:sldId id="580" r:id="rId68"/>
    <p:sldId id="579" r:id="rId69"/>
    <p:sldId id="581" r:id="rId70"/>
    <p:sldId id="716" r:id="rId71"/>
    <p:sldId id="788" r:id="rId72"/>
    <p:sldId id="582" r:id="rId73"/>
    <p:sldId id="2383" r:id="rId74"/>
    <p:sldId id="584" r:id="rId75"/>
    <p:sldId id="577" r:id="rId76"/>
    <p:sldId id="585" r:id="rId77"/>
    <p:sldId id="2389" r:id="rId78"/>
    <p:sldId id="589" r:id="rId79"/>
    <p:sldId id="386" r:id="rId80"/>
    <p:sldId id="573" r:id="rId81"/>
    <p:sldId id="599" r:id="rId82"/>
    <p:sldId id="600" r:id="rId83"/>
    <p:sldId id="785" r:id="rId84"/>
    <p:sldId id="704" r:id="rId85"/>
    <p:sldId id="786" r:id="rId86"/>
    <p:sldId id="2388" r:id="rId87"/>
    <p:sldId id="575" r:id="rId88"/>
    <p:sldId id="406" r:id="rId89"/>
    <p:sldId id="402" r:id="rId90"/>
    <p:sldId id="596" r:id="rId91"/>
    <p:sldId id="588" r:id="rId92"/>
    <p:sldId id="564" r:id="rId93"/>
    <p:sldId id="597" r:id="rId94"/>
    <p:sldId id="598" r:id="rId95"/>
    <p:sldId id="2387" r:id="rId96"/>
    <p:sldId id="591" r:id="rId97"/>
    <p:sldId id="594" r:id="rId98"/>
    <p:sldId id="593" r:id="rId99"/>
    <p:sldId id="595" r:id="rId100"/>
    <p:sldId id="2399" r:id="rId101"/>
    <p:sldId id="2375" r:id="rId102"/>
    <p:sldId id="721" r:id="rId103"/>
    <p:sldId id="779" r:id="rId104"/>
    <p:sldId id="782" r:id="rId105"/>
    <p:sldId id="783" r:id="rId10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storedLeft sz="7356" autoAdjust="0"/>
    <p:restoredTop sz="97840" autoAdjust="0"/>
  </p:normalViewPr>
  <p:slideViewPr>
    <p:cSldViewPr snapToGrid="0" snapToObjects="1">
      <p:cViewPr varScale="1">
        <p:scale>
          <a:sx n="227" d="100"/>
          <a:sy n="227" d="100"/>
        </p:scale>
        <p:origin x="5048" y="184"/>
      </p:cViewPr>
      <p:guideLst/>
    </p:cSldViewPr>
  </p:slideViewPr>
  <p:outlineViewPr>
    <p:cViewPr>
      <p:scale>
        <a:sx n="33" d="100"/>
        <a:sy n="33" d="100"/>
      </p:scale>
      <p:origin x="0" y="-1965"/>
    </p:cViewPr>
  </p:outlineViewPr>
  <p:notesTextViewPr>
    <p:cViewPr>
      <p:scale>
        <a:sx n="20" d="100"/>
        <a:sy n="20" d="100"/>
      </p:scale>
      <p:origin x="0" y="0"/>
    </p:cViewPr>
  </p:notesTextViewPr>
  <p:sorterViewPr>
    <p:cViewPr varScale="1">
      <p:scale>
        <a:sx n="1" d="1"/>
        <a:sy n="1" d="1"/>
      </p:scale>
      <p:origin x="0" y="0"/>
    </p:cViewPr>
  </p:sorterViewPr>
  <p:notesViewPr>
    <p:cSldViewPr snapToGrid="0" snapToObjects="1">
      <p:cViewPr varScale="1">
        <p:scale>
          <a:sx n="160" d="100"/>
          <a:sy n="160" d="100"/>
        </p:scale>
        <p:origin x="5360"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2023-02-14</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545392-E815-4B46-A9DC-95DD9AEE3EE4}" type="slidenum">
              <a:rPr lang="en-US" smtClean="0"/>
              <a:t>12</a:t>
            </a:fld>
            <a:endParaRPr lang="en-US"/>
          </a:p>
        </p:txBody>
      </p:sp>
    </p:spTree>
    <p:extLst>
      <p:ext uri="{BB962C8B-B14F-4D97-AF65-F5344CB8AC3E}">
        <p14:creationId xmlns:p14="http://schemas.microsoft.com/office/powerpoint/2010/main" val="96578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0BC436-ECCB-44AA-A210-C5D5B7C23875}" type="slidenum">
              <a:rPr lang="en-US"/>
              <a:pPr/>
              <a:t>14</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6456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8C27F-A88D-4089-A73C-C22BDC598F0F}" type="slidenum">
              <a:rPr lang="en-US"/>
              <a:pPr/>
              <a:t>16</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29865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17</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71146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A1284-D359-4E6F-A392-565E803B0E3C}" type="slidenum">
              <a:rPr lang="en-US"/>
              <a:pPr/>
              <a:t>18</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74908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19</a:t>
            </a:fld>
            <a:endParaRPr lang="en-US"/>
          </a:p>
        </p:txBody>
      </p:sp>
    </p:spTree>
    <p:extLst>
      <p:ext uri="{BB962C8B-B14F-4D97-AF65-F5344CB8AC3E}">
        <p14:creationId xmlns:p14="http://schemas.microsoft.com/office/powerpoint/2010/main" val="1237693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Backscatter communication actually help us overcome this limitation</a:t>
            </a:r>
          </a:p>
          <a:p>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21</a:t>
            </a:fld>
            <a:endParaRPr lang="en-US"/>
          </a:p>
        </p:txBody>
      </p:sp>
    </p:spTree>
    <p:extLst>
      <p:ext uri="{BB962C8B-B14F-4D97-AF65-F5344CB8AC3E}">
        <p14:creationId xmlns:p14="http://schemas.microsoft.com/office/powerpoint/2010/main" val="3495530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22</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Over the past several years, I have designed systems that overcome these critical limitations that have hindered the backscatter systems and have the prevented widespread adoption of the backscatter mechanisms on the Internet of Things devices.  One of these systems is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presented at ACM SENSYS, which is a flagship conference in the area of embedded sensor systems. I show the architecture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on the left-hand figure on the slide. It consists of one or more commodity devices such as a smartphone or Wi-Fi router that provides the necessary carrier signal to support backscatter transmissions, a low-power backscatter tag that I had designed and transmit at a peak power of 70uw, and one or more receiver of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key highlight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was that it could achieve a significantly larger communication range than existing systems, was designed using off the shelf components and cost (few tens of USDs). Further, the backscatter tag could achieve this capability at orders of magnitude lower energy than commercially available radio transceivers.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did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achieve this capability? We would describe next.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24</a:t>
            </a:fld>
            <a:endParaRPr lang="en-US"/>
          </a:p>
        </p:txBody>
      </p:sp>
    </p:spTree>
    <p:extLst>
      <p:ext uri="{BB962C8B-B14F-4D97-AF65-F5344CB8AC3E}">
        <p14:creationId xmlns:p14="http://schemas.microsoft.com/office/powerpoint/2010/main" val="1398010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Thus,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were able to design a backscatter system that was able to overcome the range and cost limitations that had limited all the existing backscatter system, and had hindered the widespread usage of the mechanism on the IoT devices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fact, the backscatter tag even though it was designed using off-the-shelf components is orders of magnitude more efficient than commercial transceivers while supporting orders of magnitude lower power consumption. </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entire backscatter setup costs just few tens of USDs, which dramatically lowers the cost of infrastructure required to support the backscatter tags and carrier emitter device.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1C894700-B420-704F-B552-A4F4362F187A}" type="slidenum">
              <a:rPr lang="en-US" smtClean="0"/>
              <a:t>25</a:t>
            </a:fld>
            <a:endParaRPr lang="en-US"/>
          </a:p>
        </p:txBody>
      </p:sp>
    </p:spTree>
    <p:extLst>
      <p:ext uri="{BB962C8B-B14F-4D97-AF65-F5344CB8AC3E}">
        <p14:creationId xmlns:p14="http://schemas.microsoft.com/office/powerpoint/2010/main" val="12583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115795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dirty="0">
                <a:solidFill>
                  <a:srgbClr val="0E101A"/>
                </a:solidFill>
                <a:effectLst/>
                <a:latin typeface="Calibri" panose="020F0502020204030204" pitchFamily="34" charset="0"/>
                <a:ea typeface="Times New Roman" panose="02020603050405020304" pitchFamily="18" charset="0"/>
              </a:rPr>
              <a:t>++ </a:t>
            </a:r>
            <a:r>
              <a:rPr lang="en-SE" sz="1800" b="0" dirty="0">
                <a:solidFill>
                  <a:srgbClr val="0E101A"/>
                </a:solidFill>
                <a:effectLst/>
                <a:latin typeface="Calibri" panose="020F0502020204030204" pitchFamily="34" charset="0"/>
                <a:ea typeface="Times New Roman" panose="02020603050405020304" pitchFamily="18" charset="0"/>
              </a:rPr>
              <a:t>The high-power consumption for the IoT platforms also blocks an important and promising direction to enable the sustainable deployment of large-scale embedded devices. This is to eliminate batteries from these platforms altogether. If we eliminate batteries, how do we power these devices?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SE" sz="1800" dirty="0">
                <a:solidFill>
                  <a:srgbClr val="0E101A"/>
                </a:solidFill>
                <a:effectLst/>
                <a:latin typeface="Calibri" panose="020F0502020204030204" pitchFamily="34" charset="0"/>
                <a:ea typeface="Times New Roman" panose="02020603050405020304" pitchFamily="18" charset="0"/>
              </a:rPr>
              <a:t> </a:t>
            </a:r>
            <a:endParaRPr lang="en-SE" sz="1800" dirty="0">
              <a:effectLst/>
              <a:latin typeface="Times New Roman" panose="02020603050405020304" pitchFamily="18" charset="0"/>
              <a:ea typeface="Times New Roman" panose="02020603050405020304" pitchFamily="18" charset="0"/>
            </a:endParaRPr>
          </a:p>
          <a:p>
            <a:r>
              <a:rPr lang="en-GB" sz="1800" b="0" dirty="0">
                <a:solidFill>
                  <a:srgbClr val="0E101A"/>
                </a:solidFill>
                <a:effectLst/>
                <a:latin typeface="Calibri" panose="020F0502020204030204" pitchFamily="34" charset="0"/>
                <a:ea typeface="Times New Roman" panose="02020603050405020304" pitchFamily="18" charset="0"/>
              </a:rPr>
              <a:t>++</a:t>
            </a:r>
            <a:r>
              <a:rPr lang="en-SE" sz="1800" b="0" dirty="0">
                <a:solidFill>
                  <a:srgbClr val="0E101A"/>
                </a:solidFill>
                <a:effectLst/>
                <a:latin typeface="Calibri" panose="020F0502020204030204" pitchFamily="34" charset="0"/>
                <a:ea typeface="Times New Roman" panose="02020603050405020304" pitchFamily="18" charset="0"/>
              </a:rPr>
              <a:t>We use the fact that ambient energy sources surround us. We are constantly bombarded with radio frequency transmissions such as television, </a:t>
            </a:r>
            <a:r>
              <a:rPr lang="en-SE" sz="1800" b="0" dirty="0" err="1">
                <a:solidFill>
                  <a:srgbClr val="0E101A"/>
                </a:solidFill>
                <a:effectLst/>
                <a:latin typeface="Calibri" panose="020F0502020204030204" pitchFamily="34" charset="0"/>
                <a:ea typeface="Times New Roman" panose="02020603050405020304" pitchFamily="18" charset="0"/>
              </a:rPr>
              <a:t>wifi</a:t>
            </a:r>
            <a:r>
              <a:rPr lang="en-SE" sz="1800" b="0" dirty="0">
                <a:solidFill>
                  <a:srgbClr val="0E101A"/>
                </a:solidFill>
                <a:effectLst/>
                <a:latin typeface="Calibri" panose="020F0502020204030204" pitchFamily="34" charset="0"/>
                <a:ea typeface="Times New Roman" panose="02020603050405020304" pitchFamily="18" charset="0"/>
              </a:rPr>
              <a:t>, radio signals, or we have waste heat energy sources, or the indoor light is ubiquitous. All these sources could be harvested to derive energy to power the IoT devices and platforms and eliminate the overhead associated with batteries on these platforms. However, the challenge that we encounter is that we could only derive microwatts of power from these ambient sources, which is sufficient to power the sensors and microcontrollers. However, we need orders of magnitude higher power for operating radio transceivers such as </a:t>
            </a:r>
            <a:r>
              <a:rPr lang="en-SE" sz="1800" b="0" dirty="0" err="1">
                <a:solidFill>
                  <a:srgbClr val="0E101A"/>
                </a:solidFill>
                <a:effectLst/>
                <a:latin typeface="Calibri" panose="020F0502020204030204" pitchFamily="34" charset="0"/>
                <a:ea typeface="Times New Roman" panose="02020603050405020304" pitchFamily="18" charset="0"/>
              </a:rPr>
              <a:t>LoRa</a:t>
            </a:r>
            <a:r>
              <a:rPr lang="en-SE" sz="1800" b="0" dirty="0">
                <a:solidFill>
                  <a:srgbClr val="0E101A"/>
                </a:solidFill>
                <a:effectLst/>
                <a:latin typeface="Calibri" panose="020F0502020204030204" pitchFamily="34" charset="0"/>
                <a:ea typeface="Times New Roman" panose="02020603050405020304" pitchFamily="18" charset="0"/>
              </a:rPr>
              <a:t>. This makes it challenging, if not impossible, to power sensors through energy derived from the environment.</a:t>
            </a:r>
            <a:r>
              <a:rPr lang="en-SE" sz="1800" b="1" dirty="0">
                <a:effectLst/>
                <a:latin typeface="Times New Roman" panose="02020603050405020304" pitchFamily="18" charset="0"/>
                <a:ea typeface="Times New Roman" panose="02020603050405020304" pitchFamily="18" charset="0"/>
              </a:rPr>
              <a:t> </a:t>
            </a:r>
            <a:endParaRPr lang="en-SE" dirty="0"/>
          </a:p>
        </p:txBody>
      </p:sp>
      <p:sp>
        <p:nvSpPr>
          <p:cNvPr id="4" name="Slide Number Placeholder 3"/>
          <p:cNvSpPr>
            <a:spLocks noGrp="1"/>
          </p:cNvSpPr>
          <p:nvPr>
            <p:ph type="sldNum" sz="quarter" idx="5"/>
          </p:nvPr>
        </p:nvSpPr>
        <p:spPr/>
        <p:txBody>
          <a:bodyPr/>
          <a:lstStyle/>
          <a:p>
            <a:fld id="{87429048-48E3-CB4A-BCD4-0EFC36288878}" type="slidenum">
              <a:rPr lang="sv-SE" smtClean="0"/>
              <a:t>29</a:t>
            </a:fld>
            <a:endParaRPr lang="sv-SE"/>
          </a:p>
        </p:txBody>
      </p:sp>
    </p:spTree>
    <p:extLst>
      <p:ext uri="{BB962C8B-B14F-4D97-AF65-F5344CB8AC3E}">
        <p14:creationId xmlns:p14="http://schemas.microsoft.com/office/powerpoint/2010/main" val="4186140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31</a:t>
            </a:fld>
            <a:endParaRPr lang="en-US"/>
          </a:p>
        </p:txBody>
      </p:sp>
    </p:spTree>
    <p:extLst>
      <p:ext uri="{BB962C8B-B14F-4D97-AF65-F5344CB8AC3E}">
        <p14:creationId xmlns:p14="http://schemas.microsoft.com/office/powerpoint/2010/main" val="4082608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92931B3-D1ED-44D1-8498-D134CB2D3981}" type="slidenum">
              <a:rPr lang="en-US" sz="1400" b="0" smtClean="0">
                <a:solidFill>
                  <a:schemeClr val="tx1"/>
                </a:solidFill>
              </a:rPr>
              <a:pPr eaLnBrk="1" hangingPunct="1"/>
              <a:t>32</a:t>
            </a:fld>
            <a:endParaRPr lang="en-US" sz="1400" b="0">
              <a:solidFill>
                <a:schemeClr val="tx1"/>
              </a:solidFill>
            </a:endParaRPr>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075403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AB38CE67-0A18-46E6-9876-DE94E13B62B3}" type="slidenum">
              <a:rPr lang="en-US" sz="1400" b="0" smtClean="0">
                <a:solidFill>
                  <a:schemeClr val="tx1"/>
                </a:solidFill>
              </a:rPr>
              <a:pPr eaLnBrk="1" hangingPunct="1"/>
              <a:t>37</a:t>
            </a:fld>
            <a:endParaRPr lang="en-US" sz="1400" b="0">
              <a:solidFill>
                <a:schemeClr val="tx1"/>
              </a:solidFill>
            </a:endParaRPr>
          </a:p>
        </p:txBody>
      </p:sp>
      <p:sp>
        <p:nvSpPr>
          <p:cNvPr id="80899"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1019187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43FEA5F-5DF7-4F5B-BF68-BC98777DE1F1}" type="slidenum">
              <a:rPr lang="en-US" sz="1400" b="0" smtClean="0">
                <a:solidFill>
                  <a:schemeClr val="tx1"/>
                </a:solidFill>
              </a:rPr>
              <a:pPr eaLnBrk="1" hangingPunct="1"/>
              <a:t>38</a:t>
            </a:fld>
            <a:endParaRPr lang="en-US" sz="1400" b="0">
              <a:solidFill>
                <a:schemeClr val="tx1"/>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460446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443FEA5F-5DF7-4F5B-BF68-BC98777DE1F1}" type="slidenum">
              <a:rPr lang="en-US" sz="1400" b="0" smtClean="0">
                <a:solidFill>
                  <a:schemeClr val="tx1"/>
                </a:solidFill>
              </a:rPr>
              <a:pPr eaLnBrk="1" hangingPunct="1"/>
              <a:t>39</a:t>
            </a:fld>
            <a:endParaRPr lang="en-US" sz="1400" b="0">
              <a:solidFill>
                <a:schemeClr val="tx1"/>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1427679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E4039113-8263-463E-962D-CABA8B5199F4}" type="slidenum">
              <a:rPr lang="en-US" sz="1400" b="0" smtClean="0">
                <a:solidFill>
                  <a:schemeClr val="tx1"/>
                </a:solidFill>
              </a:rPr>
              <a:pPr eaLnBrk="1" hangingPunct="1"/>
              <a:t>41</a:t>
            </a:fld>
            <a:endParaRPr lang="en-US" sz="1400" b="0">
              <a:solidFill>
                <a:schemeClr val="tx1"/>
              </a:solidFill>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0B2366DD-AE30-4E09-9A40-E36355011C99}" type="slidenum">
              <a:rPr lang="en-US" sz="1400" b="0" smtClean="0">
                <a:solidFill>
                  <a:schemeClr val="tx1"/>
                </a:solidFill>
              </a:rPr>
              <a:pPr eaLnBrk="1" hangingPunct="1"/>
              <a:t>43</a:t>
            </a:fld>
            <a:endParaRPr lang="en-US" sz="1400" b="0">
              <a:solidFill>
                <a:schemeClr val="tx1"/>
              </a:solidFill>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44</a:t>
            </a:fld>
            <a:endParaRPr lang="en-US"/>
          </a:p>
        </p:txBody>
      </p:sp>
    </p:spTree>
    <p:extLst>
      <p:ext uri="{BB962C8B-B14F-4D97-AF65-F5344CB8AC3E}">
        <p14:creationId xmlns:p14="http://schemas.microsoft.com/office/powerpoint/2010/main" val="3619187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 Talk about what is directional antenna </a:t>
            </a:r>
            <a:endParaRPr lang="en-US" baseline="0" dirty="0"/>
          </a:p>
          <a:p>
            <a:r>
              <a:rPr lang="en-US" baseline="0" dirty="0"/>
              <a:t>A Directional antenna radiates or receives greater power in specific directions.</a:t>
            </a:r>
          </a:p>
          <a:p>
            <a:pPr marL="171450" indent="-171450">
              <a:buFontTx/>
              <a:buChar char="-"/>
            </a:pPr>
            <a:r>
              <a:rPr lang="en-US" baseline="0" dirty="0"/>
              <a:t>An ESD or Electronically Steerable Directional antennas is a type of </a:t>
            </a:r>
            <a:r>
              <a:rPr lang="en-US" baseline="0" dirty="0" err="1"/>
              <a:t>diretional</a:t>
            </a:r>
            <a:r>
              <a:rPr lang="en-US" baseline="0" dirty="0"/>
              <a:t> </a:t>
            </a:r>
            <a:r>
              <a:rPr lang="en-US" baseline="0" dirty="0" err="1"/>
              <a:t>antena</a:t>
            </a:r>
            <a:r>
              <a:rPr lang="en-US" baseline="0" dirty="0"/>
              <a:t> that allows the electronic control of the direction of  maximum antenna gain. One example of ESD antenna is the SPIDA which you can see in the slide. These antennas are </a:t>
            </a:r>
            <a:r>
              <a:rPr lang="en-US" baseline="0" dirty="0" err="1"/>
              <a:t>feasble</a:t>
            </a:r>
            <a:r>
              <a:rPr lang="en-US" baseline="0" dirty="0"/>
              <a:t>, simple and inexpensive. E.g., the SPIDA antenna you see on the slide can be configured to six possible antenna direction and costs only 5 USD to make.</a:t>
            </a:r>
          </a:p>
          <a:p>
            <a:pPr marL="171450" indent="-171450">
              <a:buFontTx/>
              <a:buChar char="-"/>
            </a:pPr>
            <a:r>
              <a:rPr lang="en-US" baseline="0" dirty="0"/>
              <a:t>Despite advantages offered by ESD antennas, they have not been widely used for NES. The protocols and insights from other wireless networks cannot be applied to NES as they are usually </a:t>
            </a:r>
            <a:r>
              <a:rPr lang="en-US" baseline="0" dirty="0" err="1"/>
              <a:t>multihop</a:t>
            </a:r>
            <a:r>
              <a:rPr lang="en-US" baseline="0" dirty="0"/>
              <a:t> in nature, and they present very different challenge as compared to 1-hop networks.</a:t>
            </a:r>
          </a:p>
          <a:p>
            <a:pPr marL="171450" indent="-171450">
              <a:buFontTx/>
              <a:buChar char="-"/>
            </a:pPr>
            <a:r>
              <a:rPr lang="en-US" baseline="0" dirty="0"/>
              <a:t> One of the reasons was lack of testbed to perform experiments with ESD antenna. Initial part of my </a:t>
            </a:r>
            <a:r>
              <a:rPr lang="en-US" baseline="0" dirty="0" err="1"/>
              <a:t>phd</a:t>
            </a:r>
            <a:r>
              <a:rPr lang="en-US" baseline="0" dirty="0"/>
              <a:t> studies looked at designing testbed of WSN nodes equipped with the SPIDA antenna.</a:t>
            </a:r>
          </a:p>
          <a:p>
            <a:endParaRPr lang="en-US" baseline="0" dirty="0"/>
          </a:p>
          <a:p>
            <a:r>
              <a:rPr lang="en-US" baseline="0" dirty="0"/>
              <a:t>Next we discuss two sensing and communication application we explored with the ESD antenna.</a:t>
            </a:r>
          </a:p>
          <a:p>
            <a:endParaRPr lang="en-US" baseline="0" dirty="0"/>
          </a:p>
          <a:p>
            <a:endParaRPr lang="en-US" baseline="0" dirty="0"/>
          </a:p>
          <a:p>
            <a:endParaRPr lang="en-US" dirty="0"/>
          </a:p>
        </p:txBody>
      </p:sp>
    </p:spTree>
    <p:extLst>
      <p:ext uri="{BB962C8B-B14F-4D97-AF65-F5344CB8AC3E}">
        <p14:creationId xmlns:p14="http://schemas.microsoft.com/office/powerpoint/2010/main" val="944281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843677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51</a:t>
            </a:fld>
            <a:endParaRPr lang="en-US"/>
          </a:p>
        </p:txBody>
      </p:sp>
    </p:spTree>
    <p:extLst>
      <p:ext uri="{BB962C8B-B14F-4D97-AF65-F5344CB8AC3E}">
        <p14:creationId xmlns:p14="http://schemas.microsoft.com/office/powerpoint/2010/main" val="3976800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5E2D6372-8807-4693-A2E2-37B838CBA132}" type="slidenum">
              <a:rPr lang="en-US" sz="1400" b="0" smtClean="0">
                <a:solidFill>
                  <a:schemeClr val="tx1"/>
                </a:solidFill>
              </a:rPr>
              <a:pPr eaLnBrk="1" hangingPunct="1"/>
              <a:t>55</a:t>
            </a:fld>
            <a:endParaRPr lang="en-US" sz="1400" b="0">
              <a:solidFill>
                <a:schemeClr val="tx1"/>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69BF43E0-29AD-4CEF-8696-E38E8D03C4F9}" type="slidenum">
              <a:rPr lang="en-US" sz="1400" b="0" smtClean="0">
                <a:solidFill>
                  <a:schemeClr val="tx1"/>
                </a:solidFill>
              </a:rPr>
              <a:pPr eaLnBrk="1" hangingPunct="1"/>
              <a:t>56</a:t>
            </a:fld>
            <a:endParaRPr lang="en-US" sz="1400" b="0">
              <a:solidFill>
                <a:schemeClr val="tx1"/>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64</a:t>
            </a:fld>
            <a:endParaRPr lang="en-US"/>
          </a:p>
        </p:txBody>
      </p:sp>
    </p:spTree>
    <p:extLst>
      <p:ext uri="{BB962C8B-B14F-4D97-AF65-F5344CB8AC3E}">
        <p14:creationId xmlns:p14="http://schemas.microsoft.com/office/powerpoint/2010/main" val="4144852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65</a:t>
            </a:fld>
            <a:endParaRPr lang="en-US"/>
          </a:p>
        </p:txBody>
      </p:sp>
    </p:spTree>
    <p:extLst>
      <p:ext uri="{BB962C8B-B14F-4D97-AF65-F5344CB8AC3E}">
        <p14:creationId xmlns:p14="http://schemas.microsoft.com/office/powerpoint/2010/main" val="3177522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73</a:t>
            </a:fld>
            <a:endParaRPr lang="en-US"/>
          </a:p>
        </p:txBody>
      </p:sp>
    </p:spTree>
    <p:extLst>
      <p:ext uri="{BB962C8B-B14F-4D97-AF65-F5344CB8AC3E}">
        <p14:creationId xmlns:p14="http://schemas.microsoft.com/office/powerpoint/2010/main" val="382160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77</a:t>
            </a:fld>
            <a:endParaRPr lang="en-US"/>
          </a:p>
        </p:txBody>
      </p:sp>
    </p:spTree>
    <p:extLst>
      <p:ext uri="{BB962C8B-B14F-4D97-AF65-F5344CB8AC3E}">
        <p14:creationId xmlns:p14="http://schemas.microsoft.com/office/powerpoint/2010/main" val="3857627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79</a:t>
            </a:fld>
            <a:endParaRPr lang="en-US"/>
          </a:p>
        </p:txBody>
      </p:sp>
    </p:spTree>
    <p:extLst>
      <p:ext uri="{BB962C8B-B14F-4D97-AF65-F5344CB8AC3E}">
        <p14:creationId xmlns:p14="http://schemas.microsoft.com/office/powerpoint/2010/main" val="3884866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86</a:t>
            </a:fld>
            <a:endParaRPr lang="en-US"/>
          </a:p>
        </p:txBody>
      </p:sp>
    </p:spTree>
    <p:extLst>
      <p:ext uri="{BB962C8B-B14F-4D97-AF65-F5344CB8AC3E}">
        <p14:creationId xmlns:p14="http://schemas.microsoft.com/office/powerpoint/2010/main" val="2997879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DC289-C093-4A03-96E3-7FA6F6D9C6F5}" type="slidenum">
              <a:rPr lang="en-US" smtClean="0"/>
              <a:t>87</a:t>
            </a:fld>
            <a:endParaRPr lang="en-US"/>
          </a:p>
        </p:txBody>
      </p:sp>
    </p:spTree>
    <p:extLst>
      <p:ext uri="{BB962C8B-B14F-4D97-AF65-F5344CB8AC3E}">
        <p14:creationId xmlns:p14="http://schemas.microsoft.com/office/powerpoint/2010/main" val="246086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2255760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5B1C31-80D6-1C44-B9C3-B0DA09B0C6D4}" type="slidenum">
              <a:rPr lang="en-US" smtClean="0"/>
              <a:t>88</a:t>
            </a:fld>
            <a:endParaRPr lang="en-US"/>
          </a:p>
        </p:txBody>
      </p:sp>
    </p:spTree>
    <p:extLst>
      <p:ext uri="{BB962C8B-B14F-4D97-AF65-F5344CB8AC3E}">
        <p14:creationId xmlns:p14="http://schemas.microsoft.com/office/powerpoint/2010/main" val="2106010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5B1C31-80D6-1C44-B9C3-B0DA09B0C6D4}" type="slidenum">
              <a:rPr lang="en-US" smtClean="0"/>
              <a:t>89</a:t>
            </a:fld>
            <a:endParaRPr lang="en-US"/>
          </a:p>
        </p:txBody>
      </p:sp>
    </p:spTree>
    <p:extLst>
      <p:ext uri="{BB962C8B-B14F-4D97-AF65-F5344CB8AC3E}">
        <p14:creationId xmlns:p14="http://schemas.microsoft.com/office/powerpoint/2010/main" val="1816686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95</a:t>
            </a:fld>
            <a:endParaRPr lang="en-US"/>
          </a:p>
        </p:txBody>
      </p:sp>
    </p:spTree>
    <p:extLst>
      <p:ext uri="{BB962C8B-B14F-4D97-AF65-F5344CB8AC3E}">
        <p14:creationId xmlns:p14="http://schemas.microsoft.com/office/powerpoint/2010/main" val="1761013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100</a:t>
            </a:fld>
            <a:endParaRPr lang="en-US"/>
          </a:p>
        </p:txBody>
      </p:sp>
    </p:spTree>
    <p:extLst>
      <p:ext uri="{BB962C8B-B14F-4D97-AF65-F5344CB8AC3E}">
        <p14:creationId xmlns:p14="http://schemas.microsoft.com/office/powerpoint/2010/main" val="2592354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101</a:t>
            </a:fld>
            <a:endParaRPr lang="en-US"/>
          </a:p>
        </p:txBody>
      </p:sp>
    </p:spTree>
    <p:extLst>
      <p:ext uri="{BB962C8B-B14F-4D97-AF65-F5344CB8AC3E}">
        <p14:creationId xmlns:p14="http://schemas.microsoft.com/office/powerpoint/2010/main" val="239395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800" b="1">
                <a:solidFill>
                  <a:srgbClr val="FFCC99"/>
                </a:solidFill>
                <a:latin typeface="Times New Roman" pitchFamily="18" charset="0"/>
              </a:defRPr>
            </a:lvl1pPr>
            <a:lvl2pPr marL="742950" indent="-285750" defTabSz="966788" eaLnBrk="0" hangingPunct="0">
              <a:defRPr sz="2800" b="1">
                <a:solidFill>
                  <a:srgbClr val="FFCC99"/>
                </a:solidFill>
                <a:latin typeface="Times New Roman" pitchFamily="18" charset="0"/>
              </a:defRPr>
            </a:lvl2pPr>
            <a:lvl3pPr marL="1143000" indent="-228600" defTabSz="966788" eaLnBrk="0" hangingPunct="0">
              <a:defRPr sz="2800" b="1">
                <a:solidFill>
                  <a:srgbClr val="FFCC99"/>
                </a:solidFill>
                <a:latin typeface="Times New Roman" pitchFamily="18" charset="0"/>
              </a:defRPr>
            </a:lvl3pPr>
            <a:lvl4pPr marL="1600200" indent="-228600" defTabSz="966788" eaLnBrk="0" hangingPunct="0">
              <a:defRPr sz="2800" b="1">
                <a:solidFill>
                  <a:srgbClr val="FFCC99"/>
                </a:solidFill>
                <a:latin typeface="Times New Roman" pitchFamily="18" charset="0"/>
              </a:defRPr>
            </a:lvl4pPr>
            <a:lvl5pPr marL="2057400" indent="-228600" defTabSz="966788" eaLnBrk="0" hangingPunct="0">
              <a:defRPr sz="2800" b="1">
                <a:solidFill>
                  <a:srgbClr val="FFCC99"/>
                </a:solidFill>
                <a:latin typeface="Times New Roman" pitchFamily="18" charset="0"/>
              </a:defRPr>
            </a:lvl5pPr>
            <a:lvl6pPr marL="2514600" indent="-228600" defTabSz="966788" eaLnBrk="0" fontAlgn="base" hangingPunct="0">
              <a:spcBef>
                <a:spcPct val="0"/>
              </a:spcBef>
              <a:spcAft>
                <a:spcPct val="0"/>
              </a:spcAft>
              <a:defRPr sz="2800" b="1">
                <a:solidFill>
                  <a:srgbClr val="FFCC99"/>
                </a:solidFill>
                <a:latin typeface="Times New Roman" pitchFamily="18" charset="0"/>
              </a:defRPr>
            </a:lvl6pPr>
            <a:lvl7pPr marL="2971800" indent="-228600" defTabSz="966788" eaLnBrk="0" fontAlgn="base" hangingPunct="0">
              <a:spcBef>
                <a:spcPct val="0"/>
              </a:spcBef>
              <a:spcAft>
                <a:spcPct val="0"/>
              </a:spcAft>
              <a:defRPr sz="2800" b="1">
                <a:solidFill>
                  <a:srgbClr val="FFCC99"/>
                </a:solidFill>
                <a:latin typeface="Times New Roman" pitchFamily="18" charset="0"/>
              </a:defRPr>
            </a:lvl7pPr>
            <a:lvl8pPr marL="3429000" indent="-228600" defTabSz="966788" eaLnBrk="0" fontAlgn="base" hangingPunct="0">
              <a:spcBef>
                <a:spcPct val="0"/>
              </a:spcBef>
              <a:spcAft>
                <a:spcPct val="0"/>
              </a:spcAft>
              <a:defRPr sz="2800" b="1">
                <a:solidFill>
                  <a:srgbClr val="FFCC99"/>
                </a:solidFill>
                <a:latin typeface="Times New Roman" pitchFamily="18" charset="0"/>
              </a:defRPr>
            </a:lvl8pPr>
            <a:lvl9pPr marL="3886200" indent="-228600" defTabSz="966788" eaLnBrk="0" fontAlgn="base" hangingPunct="0">
              <a:spcBef>
                <a:spcPct val="0"/>
              </a:spcBef>
              <a:spcAft>
                <a:spcPct val="0"/>
              </a:spcAft>
              <a:defRPr sz="2800" b="1">
                <a:solidFill>
                  <a:srgbClr val="FFCC99"/>
                </a:solidFill>
                <a:latin typeface="Times New Roman" pitchFamily="18" charset="0"/>
              </a:defRPr>
            </a:lvl9pPr>
          </a:lstStyle>
          <a:p>
            <a:pPr eaLnBrk="1" hangingPunct="1"/>
            <a:fld id="{AB38CE67-0A18-46E6-9876-DE94E13B62B3}" type="slidenum">
              <a:rPr lang="en-US" sz="1400" b="0" smtClean="0">
                <a:solidFill>
                  <a:schemeClr val="tx1"/>
                </a:solidFill>
              </a:rPr>
              <a:pPr eaLnBrk="1" hangingPunct="1"/>
              <a:t>102</a:t>
            </a:fld>
            <a:endParaRPr lang="en-US" sz="1400" b="0">
              <a:solidFill>
                <a:schemeClr val="tx1"/>
              </a:solidFill>
            </a:endParaRPr>
          </a:p>
        </p:txBody>
      </p:sp>
      <p:sp>
        <p:nvSpPr>
          <p:cNvPr id="80899"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New Roman" pitchFamily="18" charset="0"/>
            </a:endParaRPr>
          </a:p>
        </p:txBody>
      </p:sp>
    </p:spTree>
    <p:extLst>
      <p:ext uri="{BB962C8B-B14F-4D97-AF65-F5344CB8AC3E}">
        <p14:creationId xmlns:p14="http://schemas.microsoft.com/office/powerpoint/2010/main" val="2455555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F80824-F74A-426A-8138-B25AADF62801}" type="slidenum">
              <a:rPr lang="en-US" smtClean="0"/>
              <a:pPr>
                <a:defRPr/>
              </a:pPr>
              <a:t>104</a:t>
            </a:fld>
            <a:endParaRPr lang="en-US"/>
          </a:p>
        </p:txBody>
      </p:sp>
    </p:spTree>
    <p:extLst>
      <p:ext uri="{BB962C8B-B14F-4D97-AF65-F5344CB8AC3E}">
        <p14:creationId xmlns:p14="http://schemas.microsoft.com/office/powerpoint/2010/main" val="1684328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1400513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Permamote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380839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2960787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8</a:t>
            </a:fld>
            <a:endParaRPr lang="en-US"/>
          </a:p>
        </p:txBody>
      </p:sp>
    </p:spTree>
    <p:extLst>
      <p:ext uri="{BB962C8B-B14F-4D97-AF65-F5344CB8AC3E}">
        <p14:creationId xmlns:p14="http://schemas.microsoft.com/office/powerpoint/2010/main" val="3477684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429048-48E3-CB4A-BCD4-0EFC36288878}" type="slidenum">
              <a:rPr lang="sv-SE" smtClean="0"/>
              <a:t>10</a:t>
            </a:fld>
            <a:endParaRPr lang="sv-SE"/>
          </a:p>
        </p:txBody>
      </p:sp>
    </p:spTree>
    <p:extLst>
      <p:ext uri="{BB962C8B-B14F-4D97-AF65-F5344CB8AC3E}">
        <p14:creationId xmlns:p14="http://schemas.microsoft.com/office/powerpoint/2010/main" val="2752101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2023-02-14</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2023-02-14</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2023-02-14</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140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04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2023-02-14</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2023-02-14</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normAutofit/>
          </a:bodyPr>
          <a:lstStyle>
            <a:lvl1pPr>
              <a:defRPr sz="4000"/>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2023-02-14</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2023-02-14</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2023-02-14</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2023-02-14</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2023-02-14</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2023-02-14</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2023-02-14</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9.tif"/><Relationship Id="rId4" Type="http://schemas.openxmlformats.org/officeDocument/2006/relationships/image" Target="../media/image18.t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jo6uW_lXxC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video" Target="https://www.youtube.com/embed/HSNY0XVXM1w?feature=oembed" TargetMode="External"/><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3" Type="http://schemas.openxmlformats.org/officeDocument/2006/relationships/hyperlink" Target="https://weiserlab.github.io/ambuj/cs4222_assignment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Gf4uJNwygCo?list=PLQuDEk4rPDON5Hrf5Zp3Stx7pGibNB7kZ"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ifQkbMJ_sXM?list=PLQuDEk4rPDON5Hrf5Zp3Stx7pGibNB7kZ"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5.(null)"/><Relationship Id="rId2" Type="http://schemas.openxmlformats.org/officeDocument/2006/relationships/image" Target="../media/image34.(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null)"/><Relationship Id="rId1" Type="http://schemas.openxmlformats.org/officeDocument/2006/relationships/slideLayout" Target="../slideLayouts/slideLayout2.xml"/><Relationship Id="rId4" Type="http://schemas.openxmlformats.org/officeDocument/2006/relationships/image" Target="../media/image38.(nul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g"/><Relationship Id="rId1" Type="http://schemas.microsoft.com/office/2007/relationships/media" Target="../media/media1.mp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13.xml"/><Relationship Id="rId1" Type="http://schemas.openxmlformats.org/officeDocument/2006/relationships/video" Target="https://www.youtube.com/embed/TX_zMow-lKs?feature=oembed"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13.xml"/><Relationship Id="rId1" Type="http://schemas.openxmlformats.org/officeDocument/2006/relationships/video" Target="https://www.youtube.com/embed/c3XqbEKmNcM?feature=oembed"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13.xml"/><Relationship Id="rId1" Type="http://schemas.openxmlformats.org/officeDocument/2006/relationships/video" Target="https://www.youtube.com/embed/-WgiHVKLR5Y?feature=oembed"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8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normAutofit/>
          </a:bodyPr>
          <a:lstStyle/>
          <a:p>
            <a:r>
              <a:rPr lang="en-US" sz="4000" dirty="0">
                <a:latin typeface="+mn-lt"/>
              </a:rPr>
              <a:t>What is the capacity of the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825625"/>
            <a:ext cx="11353800" cy="4351338"/>
          </a:xfrm>
        </p:spPr>
        <p:txBody>
          <a:bodyPr/>
          <a:lstStyle/>
          <a:p>
            <a:r>
              <a:rPr lang="en-US" dirty="0">
                <a:latin typeface="+mj-lt"/>
              </a:rPr>
              <a:t>How do we calculate the lifetime of the battery in IoT devices?</a:t>
            </a:r>
          </a:p>
          <a:p>
            <a:r>
              <a:rPr lang="en-US" dirty="0">
                <a:latin typeface="+mj-lt"/>
              </a:rPr>
              <a:t>We express battery capacity commonly in milliampere-hour (</a:t>
            </a:r>
            <a:r>
              <a:rPr lang="en-US" dirty="0" err="1">
                <a:latin typeface="+mj-lt"/>
              </a:rPr>
              <a:t>mAH</a:t>
            </a:r>
            <a:r>
              <a:rPr lang="en-US" dirty="0">
                <a:latin typeface="+mj-lt"/>
              </a:rPr>
              <a:t>)</a:t>
            </a:r>
          </a:p>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How long would battery last under different device load:</a:t>
            </a: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10</a:t>
            </a:fld>
            <a:endParaRPr lang="sv-SE" dirty="0"/>
          </a:p>
        </p:txBody>
      </p:sp>
      <p:pic>
        <p:nvPicPr>
          <p:cNvPr id="7" name="Picture 6" descr="A picture containing text&#10;&#10;Description automatically generated">
            <a:extLst>
              <a:ext uri="{FF2B5EF4-FFF2-40B4-BE49-F238E27FC236}">
                <a16:creationId xmlns:a16="http://schemas.microsoft.com/office/drawing/2014/main" id="{2A339078-DD08-4D66-E1CB-630E5378A589}"/>
              </a:ext>
            </a:extLst>
          </p:cNvPr>
          <p:cNvPicPr>
            <a:picLocks noChangeAspect="1"/>
          </p:cNvPicPr>
          <p:nvPr/>
        </p:nvPicPr>
        <p:blipFill>
          <a:blip r:embed="rId3"/>
          <a:stretch>
            <a:fillRect/>
          </a:stretch>
        </p:blipFill>
        <p:spPr>
          <a:xfrm>
            <a:off x="9904114" y="4001294"/>
            <a:ext cx="1541408" cy="1541408"/>
          </a:xfrm>
          <a:prstGeom prst="rect">
            <a:avLst/>
          </a:prstGeom>
        </p:spPr>
      </p:pic>
      <p:sp>
        <p:nvSpPr>
          <p:cNvPr id="10" name="TextBox 9">
            <a:extLst>
              <a:ext uri="{FF2B5EF4-FFF2-40B4-BE49-F238E27FC236}">
                <a16:creationId xmlns:a16="http://schemas.microsoft.com/office/drawing/2014/main" id="{CEE9A399-127D-7F96-92CD-C881535DCDD0}"/>
              </a:ext>
            </a:extLst>
          </p:cNvPr>
          <p:cNvSpPr txBox="1"/>
          <p:nvPr/>
        </p:nvSpPr>
        <p:spPr>
          <a:xfrm>
            <a:off x="9774317" y="5468656"/>
            <a:ext cx="1801005" cy="584775"/>
          </a:xfrm>
          <a:prstGeom prst="rect">
            <a:avLst/>
          </a:prstGeom>
          <a:noFill/>
        </p:spPr>
        <p:txBody>
          <a:bodyPr wrap="square" rtlCol="0">
            <a:spAutoFit/>
          </a:bodyPr>
          <a:lstStyle/>
          <a:p>
            <a:pPr algn="ctr"/>
            <a:r>
              <a:rPr lang="en-US" sz="1600" dirty="0">
                <a:latin typeface="+mj-lt"/>
              </a:rPr>
              <a:t>Coin cell battery</a:t>
            </a:r>
          </a:p>
          <a:p>
            <a:pPr algn="ctr"/>
            <a:r>
              <a:rPr lang="en-US" sz="1600" dirty="0">
                <a:latin typeface="+mj-lt"/>
              </a:rPr>
              <a:t>CR 2032 (240 </a:t>
            </a:r>
            <a:r>
              <a:rPr lang="en-US" sz="1600" dirty="0" err="1">
                <a:latin typeface="+mj-lt"/>
              </a:rPr>
              <a:t>mAh</a:t>
            </a:r>
            <a:r>
              <a:rPr lang="en-US" sz="1600" dirty="0">
                <a:latin typeface="+mj-lt"/>
              </a:rPr>
              <a:t>)</a:t>
            </a:r>
          </a:p>
        </p:txBody>
      </p:sp>
      <p:graphicFrame>
        <p:nvGraphicFramePr>
          <p:cNvPr id="11" name="Table 11">
            <a:extLst>
              <a:ext uri="{FF2B5EF4-FFF2-40B4-BE49-F238E27FC236}">
                <a16:creationId xmlns:a16="http://schemas.microsoft.com/office/drawing/2014/main" id="{E2DBC9D3-69ED-A724-8754-F8671CC673DE}"/>
              </a:ext>
            </a:extLst>
          </p:cNvPr>
          <p:cNvGraphicFramePr>
            <a:graphicFrameLocks noGrp="1"/>
          </p:cNvGraphicFramePr>
          <p:nvPr/>
        </p:nvGraphicFramePr>
        <p:xfrm>
          <a:off x="1029639" y="4198521"/>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50888019"/>
                    </a:ext>
                  </a:extLst>
                </a:gridCol>
                <a:gridCol w="4064000">
                  <a:extLst>
                    <a:ext uri="{9D8B030D-6E8A-4147-A177-3AD203B41FA5}">
                      <a16:colId xmlns:a16="http://schemas.microsoft.com/office/drawing/2014/main" val="2250743876"/>
                    </a:ext>
                  </a:extLst>
                </a:gridCol>
              </a:tblGrid>
              <a:tr h="370840">
                <a:tc>
                  <a:txBody>
                    <a:bodyPr/>
                    <a:lstStyle/>
                    <a:p>
                      <a:pPr algn="ctr"/>
                      <a:r>
                        <a:rPr lang="en-US" dirty="0"/>
                        <a:t>Current drawn</a:t>
                      </a:r>
                    </a:p>
                  </a:txBody>
                  <a:tcPr/>
                </a:tc>
                <a:tc>
                  <a:txBody>
                    <a:bodyPr/>
                    <a:lstStyle/>
                    <a:p>
                      <a:pPr algn="ctr"/>
                      <a:r>
                        <a:rPr lang="en-US" dirty="0"/>
                        <a:t>Lifetime</a:t>
                      </a:r>
                    </a:p>
                  </a:txBody>
                  <a:tcPr/>
                </a:tc>
                <a:extLst>
                  <a:ext uri="{0D108BD9-81ED-4DB2-BD59-A6C34878D82A}">
                    <a16:rowId xmlns:a16="http://schemas.microsoft.com/office/drawing/2014/main" val="3043593061"/>
                  </a:ext>
                </a:extLst>
              </a:tr>
              <a:tr h="370840">
                <a:tc>
                  <a:txBody>
                    <a:bodyPr/>
                    <a:lstStyle/>
                    <a:p>
                      <a:pPr algn="ctr"/>
                      <a:r>
                        <a:rPr lang="en-US" dirty="0"/>
                        <a:t>240 mA</a:t>
                      </a:r>
                    </a:p>
                  </a:txBody>
                  <a:tcPr/>
                </a:tc>
                <a:tc>
                  <a:txBody>
                    <a:bodyPr/>
                    <a:lstStyle/>
                    <a:p>
                      <a:pPr algn="ctr"/>
                      <a:r>
                        <a:rPr lang="en-US" dirty="0"/>
                        <a:t>1 h</a:t>
                      </a:r>
                    </a:p>
                  </a:txBody>
                  <a:tcPr/>
                </a:tc>
                <a:extLst>
                  <a:ext uri="{0D108BD9-81ED-4DB2-BD59-A6C34878D82A}">
                    <a16:rowId xmlns:a16="http://schemas.microsoft.com/office/drawing/2014/main" val="945296689"/>
                  </a:ext>
                </a:extLst>
              </a:tr>
              <a:tr h="370840">
                <a:tc>
                  <a:txBody>
                    <a:bodyPr/>
                    <a:lstStyle/>
                    <a:p>
                      <a:pPr algn="ctr"/>
                      <a:r>
                        <a:rPr lang="en-US" dirty="0"/>
                        <a:t>120 mA</a:t>
                      </a:r>
                    </a:p>
                  </a:txBody>
                  <a:tcPr/>
                </a:tc>
                <a:tc>
                  <a:txBody>
                    <a:bodyPr/>
                    <a:lstStyle/>
                    <a:p>
                      <a:pPr algn="ctr"/>
                      <a:r>
                        <a:rPr lang="en-US" dirty="0"/>
                        <a:t>2 h</a:t>
                      </a:r>
                    </a:p>
                  </a:txBody>
                  <a:tcPr/>
                </a:tc>
                <a:extLst>
                  <a:ext uri="{0D108BD9-81ED-4DB2-BD59-A6C34878D82A}">
                    <a16:rowId xmlns:a16="http://schemas.microsoft.com/office/drawing/2014/main" val="4005716356"/>
                  </a:ext>
                </a:extLst>
              </a:tr>
              <a:tr h="370840">
                <a:tc>
                  <a:txBody>
                    <a:bodyPr/>
                    <a:lstStyle/>
                    <a:p>
                      <a:pPr algn="ctr"/>
                      <a:r>
                        <a:rPr lang="en-US" dirty="0"/>
                        <a:t>1 mA</a:t>
                      </a:r>
                    </a:p>
                  </a:txBody>
                  <a:tcPr/>
                </a:tc>
                <a:tc>
                  <a:txBody>
                    <a:bodyPr/>
                    <a:lstStyle/>
                    <a:p>
                      <a:pPr algn="ctr"/>
                      <a:r>
                        <a:rPr lang="en-US" dirty="0"/>
                        <a:t>240 h</a:t>
                      </a:r>
                    </a:p>
                  </a:txBody>
                  <a:tcPr/>
                </a:tc>
                <a:extLst>
                  <a:ext uri="{0D108BD9-81ED-4DB2-BD59-A6C34878D82A}">
                    <a16:rowId xmlns:a16="http://schemas.microsoft.com/office/drawing/2014/main" val="3704965096"/>
                  </a:ext>
                </a:extLst>
              </a:tr>
            </a:tbl>
          </a:graphicData>
        </a:graphic>
      </p:graphicFrame>
      <p:sp>
        <p:nvSpPr>
          <p:cNvPr id="8" name="Footer Placeholder 1">
            <a:extLst>
              <a:ext uri="{FF2B5EF4-FFF2-40B4-BE49-F238E27FC236}">
                <a16:creationId xmlns:a16="http://schemas.microsoft.com/office/drawing/2014/main" id="{C532525A-A990-33F7-5C40-588DBE36D35C}"/>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176969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lnSpcReduction="10000"/>
          </a:bodyPr>
          <a:lstStyle/>
          <a:p>
            <a:pPr marL="514350" indent="-514350">
              <a:buAutoNum type="arabicPeriod"/>
            </a:pPr>
            <a:r>
              <a:rPr lang="en-US" dirty="0"/>
              <a:t>Review: last few lecture’s topics </a:t>
            </a:r>
          </a:p>
          <a:p>
            <a:pPr marL="514350" indent="-514350">
              <a:buAutoNum type="arabicPeriod"/>
            </a:pPr>
            <a:r>
              <a:rPr lang="en-US" dirty="0" err="1">
                <a:latin typeface="+mj-lt"/>
              </a:rPr>
              <a:t>Localisation</a:t>
            </a:r>
            <a:r>
              <a:rPr lang="en-US" dirty="0">
                <a:latin typeface="+mj-lt"/>
              </a:rPr>
              <a:t> basics and RSSI</a:t>
            </a:r>
          </a:p>
          <a:p>
            <a:pPr marL="514350" indent="-514350">
              <a:buAutoNum type="arabicPeriod"/>
            </a:pPr>
            <a:r>
              <a:rPr lang="en-US" dirty="0">
                <a:latin typeface="+mj-lt"/>
              </a:rPr>
              <a:t>Case Study: Radio Tomography</a:t>
            </a:r>
          </a:p>
          <a:p>
            <a:pPr marL="514350" indent="-514350">
              <a:buAutoNum type="arabicPeriod"/>
            </a:pPr>
            <a:r>
              <a:rPr lang="en-US" dirty="0">
                <a:latin typeface="+mj-lt"/>
              </a:rPr>
              <a:t>Other Ranging Methods</a:t>
            </a:r>
          </a:p>
          <a:p>
            <a:pPr marL="514350" indent="-514350">
              <a:buAutoNum type="arabicPeriod"/>
            </a:pPr>
            <a:r>
              <a:rPr lang="en-US" dirty="0">
                <a:latin typeface="+mj-lt"/>
              </a:rPr>
              <a:t>Global Positioning System</a:t>
            </a:r>
          </a:p>
          <a:p>
            <a:pPr marL="514350" indent="-514350">
              <a:buAutoNum type="arabicPeriod"/>
            </a:pPr>
            <a:r>
              <a:rPr lang="en-US" dirty="0">
                <a:latin typeface="+mj-lt"/>
              </a:rPr>
              <a:t>Indoor </a:t>
            </a:r>
            <a:r>
              <a:rPr lang="en-US" dirty="0" err="1">
                <a:latin typeface="+mj-lt"/>
              </a:rPr>
              <a:t>Localisation</a:t>
            </a:r>
            <a:endParaRPr lang="en-US" dirty="0">
              <a:latin typeface="+mj-lt"/>
            </a:endParaRPr>
          </a:p>
          <a:p>
            <a:pPr marL="514350" indent="-514350">
              <a:buAutoNum type="arabicPeriod"/>
            </a:pPr>
            <a:r>
              <a:rPr lang="en-US" dirty="0">
                <a:latin typeface="+mj-lt"/>
              </a:rPr>
              <a:t>Fingerprinting	</a:t>
            </a:r>
          </a:p>
          <a:p>
            <a:pPr marL="514350" indent="-514350">
              <a:buAutoNum type="arabicPeriod"/>
            </a:pPr>
            <a:r>
              <a:rPr lang="en-US" dirty="0">
                <a:latin typeface="+mj-lt"/>
              </a:rPr>
              <a:t>Ultrawide band</a:t>
            </a:r>
          </a:p>
          <a:p>
            <a:pPr marL="514350" indent="-514350">
              <a:buAutoNum type="arabicPeriod"/>
            </a:pPr>
            <a:r>
              <a:rPr lang="en-US" dirty="0">
                <a:latin typeface="+mj-lt"/>
              </a:rPr>
              <a:t>Other methods</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100</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65249610"/>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101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186299134"/>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stCxn id="6" idx="0"/>
          </p:cNvCxnSpPr>
          <p:nvPr/>
        </p:nvCxnSpPr>
        <p:spPr>
          <a:xfrm>
            <a:off x="3385922" y="3391283"/>
            <a:ext cx="189798" cy="4445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4"/>
          </p:cNvCxnSpPr>
          <p:nvPr/>
        </p:nvCxnSpPr>
        <p:spPr>
          <a:xfrm flipV="1">
            <a:off x="3385922" y="3212976"/>
            <a:ext cx="108012" cy="36569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8915" name="Rectangle 2"/>
          <p:cNvSpPr>
            <a:spLocks noGrp="1" noChangeArrowheads="1"/>
          </p:cNvSpPr>
          <p:nvPr>
            <p:ph type="title" idx="4294967295"/>
          </p:nvPr>
        </p:nvSpPr>
        <p:spPr>
          <a:xfrm>
            <a:off x="2630102" y="163662"/>
            <a:ext cx="7793037" cy="852487"/>
          </a:xfrm>
        </p:spPr>
        <p:txBody>
          <a:bodyPr/>
          <a:lstStyle/>
          <a:p>
            <a:pPr eaLnBrk="1" hangingPunct="1"/>
            <a:r>
              <a:rPr lang="en-US" dirty="0">
                <a:solidFill>
                  <a:schemeClr val="tx1"/>
                </a:solidFill>
              </a:rPr>
              <a:t>Problem</a:t>
            </a:r>
          </a:p>
        </p:txBody>
      </p:sp>
      <p:sp>
        <p:nvSpPr>
          <p:cNvPr id="2" name="TextBox 1"/>
          <p:cNvSpPr txBox="1"/>
          <p:nvPr/>
        </p:nvSpPr>
        <p:spPr>
          <a:xfrm>
            <a:off x="5787288" y="1589016"/>
            <a:ext cx="4812021" cy="1477328"/>
          </a:xfrm>
          <a:prstGeom prst="rect">
            <a:avLst/>
          </a:prstGeom>
          <a:noFill/>
        </p:spPr>
        <p:txBody>
          <a:bodyPr wrap="square" rtlCol="0">
            <a:spAutoFit/>
          </a:bodyPr>
          <a:lstStyle/>
          <a:p>
            <a:r>
              <a:rPr lang="en-US" dirty="0"/>
              <a:t>There is no point (</a:t>
            </a:r>
            <a:r>
              <a:rPr lang="en-US" dirty="0" err="1"/>
              <a:t>x,y</a:t>
            </a:r>
            <a:r>
              <a:rPr lang="en-US" dirty="0"/>
              <a:t>) that satisfies all constraints.</a:t>
            </a:r>
          </a:p>
          <a:p>
            <a:endParaRPr lang="en-US" dirty="0"/>
          </a:p>
          <a:p>
            <a:r>
              <a:rPr lang="en-US" dirty="0"/>
              <a:t>Let </a:t>
            </a:r>
            <a:r>
              <a:rPr lang="en-US" dirty="0" err="1"/>
              <a:t>d</a:t>
            </a:r>
            <a:r>
              <a:rPr lang="en-US" baseline="-25000" dirty="0" err="1"/>
              <a:t>ij</a:t>
            </a:r>
            <a:r>
              <a:rPr lang="en-US" dirty="0"/>
              <a:t> denotes the distance between anchor </a:t>
            </a:r>
            <a:r>
              <a:rPr lang="en-US" dirty="0" err="1"/>
              <a:t>i</a:t>
            </a:r>
            <a:r>
              <a:rPr lang="en-US" dirty="0"/>
              <a:t> and node j</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783" y="3793620"/>
            <a:ext cx="4186353" cy="647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784" y="5261425"/>
            <a:ext cx="3058882" cy="980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398809" y="4444402"/>
            <a:ext cx="3552160" cy="369332"/>
          </a:xfrm>
          <a:prstGeom prst="rect">
            <a:avLst/>
          </a:prstGeom>
          <a:noFill/>
        </p:spPr>
        <p:txBody>
          <a:bodyPr wrap="square" rtlCol="0">
            <a:spAutoFit/>
          </a:bodyPr>
          <a:lstStyle/>
          <a:p>
            <a:r>
              <a:rPr lang="en-US" dirty="0"/>
              <a:t>Estimation Error:</a:t>
            </a:r>
          </a:p>
        </p:txBody>
      </p:sp>
      <p:sp>
        <p:nvSpPr>
          <p:cNvPr id="3" name="Slide Number Placeholder 2"/>
          <p:cNvSpPr>
            <a:spLocks noGrp="1"/>
          </p:cNvSpPr>
          <p:nvPr>
            <p:ph type="sldNum" sz="quarter" idx="12"/>
          </p:nvPr>
        </p:nvSpPr>
        <p:spPr>
          <a:xfrm>
            <a:off x="8628553" y="6453386"/>
            <a:ext cx="1197219" cy="404614"/>
          </a:xfrm>
          <a:prstGeom prst="rect">
            <a:avLst/>
          </a:prstGeom>
        </p:spPr>
        <p:txBody>
          <a:bodyPr vert="horz" lIns="91440" tIns="45720" rIns="91440" bIns="45720" rtlCol="0" anchor="ctr"/>
          <a:lstStyle>
            <a:defPPr>
              <a:defRPr lang="en-US"/>
            </a:defPPr>
            <a:lvl1pPr algn="r" rtl="0" fontAlgn="base">
              <a:spcBef>
                <a:spcPct val="0"/>
              </a:spcBef>
              <a:spcAft>
                <a:spcPct val="0"/>
              </a:spcAft>
              <a:defRPr sz="1000" b="1" kern="1200" baseline="0">
                <a:solidFill>
                  <a:schemeClr val="tx2"/>
                </a:solidFill>
                <a:latin typeface="Times New Roman" pitchFamily="18" charset="0"/>
                <a:ea typeface="+mn-ea"/>
                <a:cs typeface="+mn-cs"/>
              </a:defRPr>
            </a:lvl1pPr>
            <a:lvl2pPr marL="457200" algn="l" rtl="0" fontAlgn="base">
              <a:spcBef>
                <a:spcPct val="0"/>
              </a:spcBef>
              <a:spcAft>
                <a:spcPct val="0"/>
              </a:spcAft>
              <a:defRPr sz="2800" b="1" kern="1200">
                <a:solidFill>
                  <a:srgbClr val="FFCC99"/>
                </a:solidFill>
                <a:latin typeface="Times New Roman" pitchFamily="18" charset="0"/>
                <a:ea typeface="+mn-ea"/>
                <a:cs typeface="+mn-cs"/>
              </a:defRPr>
            </a:lvl2pPr>
            <a:lvl3pPr marL="914400" algn="l" rtl="0" fontAlgn="base">
              <a:spcBef>
                <a:spcPct val="0"/>
              </a:spcBef>
              <a:spcAft>
                <a:spcPct val="0"/>
              </a:spcAft>
              <a:defRPr sz="2800" b="1" kern="1200">
                <a:solidFill>
                  <a:srgbClr val="FFCC99"/>
                </a:solidFill>
                <a:latin typeface="Times New Roman" pitchFamily="18" charset="0"/>
                <a:ea typeface="+mn-ea"/>
                <a:cs typeface="+mn-cs"/>
              </a:defRPr>
            </a:lvl3pPr>
            <a:lvl4pPr marL="1371600" algn="l" rtl="0" fontAlgn="base">
              <a:spcBef>
                <a:spcPct val="0"/>
              </a:spcBef>
              <a:spcAft>
                <a:spcPct val="0"/>
              </a:spcAft>
              <a:defRPr sz="2800" b="1" kern="1200">
                <a:solidFill>
                  <a:srgbClr val="FFCC99"/>
                </a:solidFill>
                <a:latin typeface="Times New Roman" pitchFamily="18" charset="0"/>
                <a:ea typeface="+mn-ea"/>
                <a:cs typeface="+mn-cs"/>
              </a:defRPr>
            </a:lvl4pPr>
            <a:lvl5pPr marL="1828800" algn="l" rtl="0" fontAlgn="base">
              <a:spcBef>
                <a:spcPct val="0"/>
              </a:spcBef>
              <a:spcAft>
                <a:spcPct val="0"/>
              </a:spcAft>
              <a:defRPr sz="2800" b="1" kern="1200">
                <a:solidFill>
                  <a:srgbClr val="FFCC99"/>
                </a:solidFill>
                <a:latin typeface="Times New Roman" pitchFamily="18" charset="0"/>
                <a:ea typeface="+mn-ea"/>
                <a:cs typeface="+mn-cs"/>
              </a:defRPr>
            </a:lvl5pPr>
            <a:lvl6pPr marL="2286000" algn="l" defTabSz="914400" rtl="0" eaLnBrk="1" latinLnBrk="0" hangingPunct="1">
              <a:defRPr sz="2800" b="1" kern="1200">
                <a:solidFill>
                  <a:srgbClr val="FFCC99"/>
                </a:solidFill>
                <a:latin typeface="Times New Roman" pitchFamily="18" charset="0"/>
                <a:ea typeface="+mn-ea"/>
                <a:cs typeface="+mn-cs"/>
              </a:defRPr>
            </a:lvl6pPr>
            <a:lvl7pPr marL="2743200" algn="l" defTabSz="914400" rtl="0" eaLnBrk="1" latinLnBrk="0" hangingPunct="1">
              <a:defRPr sz="2800" b="1" kern="1200">
                <a:solidFill>
                  <a:srgbClr val="FFCC99"/>
                </a:solidFill>
                <a:latin typeface="Times New Roman" pitchFamily="18" charset="0"/>
                <a:ea typeface="+mn-ea"/>
                <a:cs typeface="+mn-cs"/>
              </a:defRPr>
            </a:lvl7pPr>
            <a:lvl8pPr marL="3200400" algn="l" defTabSz="914400" rtl="0" eaLnBrk="1" latinLnBrk="0" hangingPunct="1">
              <a:defRPr sz="2800" b="1" kern="1200">
                <a:solidFill>
                  <a:srgbClr val="FFCC99"/>
                </a:solidFill>
                <a:latin typeface="Times New Roman" pitchFamily="18" charset="0"/>
                <a:ea typeface="+mn-ea"/>
                <a:cs typeface="+mn-cs"/>
              </a:defRPr>
            </a:lvl8pPr>
            <a:lvl9pPr marL="3657600" algn="l" defTabSz="914400" rtl="0" eaLnBrk="1" latinLnBrk="0" hangingPunct="1">
              <a:defRPr sz="2800" b="1" kern="1200">
                <a:solidFill>
                  <a:srgbClr val="FFCC99"/>
                </a:solidFill>
                <a:latin typeface="Times New Roman" pitchFamily="18" charset="0"/>
                <a:ea typeface="+mn-ea"/>
                <a:cs typeface="+mn-cs"/>
              </a:defRPr>
            </a:lvl9pPr>
          </a:lstStyle>
          <a:p>
            <a:fld id="{69E57DC2-970A-4B3E-BB1C-7A09969E49DF}" type="slidenum">
              <a:rPr lang="en-US" smtClean="0"/>
              <a:pPr/>
              <a:t>102</a:t>
            </a:fld>
            <a:endParaRPr lang="en-US" dirty="0"/>
          </a:p>
        </p:txBody>
      </p:sp>
      <p:sp>
        <p:nvSpPr>
          <p:cNvPr id="5" name="Oval 4"/>
          <p:cNvSpPr/>
          <p:nvPr/>
        </p:nvSpPr>
        <p:spPr>
          <a:xfrm>
            <a:off x="2120560" y="1994251"/>
            <a:ext cx="1988927" cy="1950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70C0"/>
              </a:solidFill>
            </a:endParaRPr>
          </a:p>
        </p:txBody>
      </p:sp>
      <p:sp>
        <p:nvSpPr>
          <p:cNvPr id="10" name="Oval 9"/>
          <p:cNvSpPr/>
          <p:nvPr/>
        </p:nvSpPr>
        <p:spPr>
          <a:xfrm>
            <a:off x="2998659" y="2564904"/>
            <a:ext cx="2642254" cy="25417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20560" y="3113301"/>
            <a:ext cx="2106467" cy="206728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3111808" y="3332864"/>
            <a:ext cx="319896" cy="18407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277910" y="3391282"/>
            <a:ext cx="216024" cy="187386"/>
          </a:xfrm>
          <a:prstGeom prst="ellipse">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171749" y="3469505"/>
            <a:ext cx="356188" cy="461665"/>
          </a:xfrm>
          <a:prstGeom prst="rect">
            <a:avLst/>
          </a:prstGeom>
          <a:noFill/>
        </p:spPr>
        <p:txBody>
          <a:bodyPr wrap="none" rtlCol="0">
            <a:spAutoFit/>
          </a:bodyPr>
          <a:lstStyle/>
          <a:p>
            <a:r>
              <a:rPr lang="en-US" sz="2400" dirty="0">
                <a:solidFill>
                  <a:srgbClr val="0070C0"/>
                </a:solidFill>
              </a:rPr>
              <a:t>d</a:t>
            </a:r>
          </a:p>
        </p:txBody>
      </p:sp>
    </p:spTree>
    <p:extLst>
      <p:ext uri="{BB962C8B-B14F-4D97-AF65-F5344CB8AC3E}">
        <p14:creationId xmlns:p14="http://schemas.microsoft.com/office/powerpoint/2010/main" val="12751156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idx="4294967295"/>
          </p:nvPr>
        </p:nvSpPr>
        <p:spPr>
          <a:xfrm>
            <a:off x="2874964" y="214314"/>
            <a:ext cx="7793037" cy="852487"/>
          </a:xfrm>
        </p:spPr>
        <p:txBody>
          <a:bodyPr/>
          <a:lstStyle/>
          <a:p>
            <a:r>
              <a:rPr lang="en-US" altLang="en-US" dirty="0" err="1">
                <a:solidFill>
                  <a:srgbClr val="FF0000"/>
                </a:solidFill>
              </a:rPr>
              <a:t>Multilateration</a:t>
            </a:r>
            <a:r>
              <a:rPr lang="en-US" altLang="en-US" dirty="0">
                <a:solidFill>
                  <a:srgbClr val="FF0000"/>
                </a:solidFill>
              </a:rPr>
              <a:t>: Example</a:t>
            </a:r>
            <a:endParaRPr lang="en-SG" altLang="en-US" dirty="0">
              <a:solidFill>
                <a:srgbClr val="FF0000"/>
              </a:solidFill>
            </a:endParaRPr>
          </a:p>
        </p:txBody>
      </p:sp>
      <p:sp>
        <p:nvSpPr>
          <p:cNvPr id="40963" name="Rectangle 14"/>
          <p:cNvSpPr>
            <a:spLocks noChangeArrowheads="1"/>
          </p:cNvSpPr>
          <p:nvPr/>
        </p:nvSpPr>
        <p:spPr bwMode="auto">
          <a:xfrm>
            <a:off x="3071814" y="1844676"/>
            <a:ext cx="184731" cy="461665"/>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800" b="1">
                <a:solidFill>
                  <a:srgbClr val="FFCC99"/>
                </a:solidFill>
                <a:latin typeface="Times New Roman" panose="02020603050405020304" pitchFamily="18" charset="0"/>
              </a:defRPr>
            </a:lvl1pPr>
            <a:lvl2pPr marL="742950" indent="-285750" eaLnBrk="0" hangingPunct="0">
              <a:defRPr sz="2800" b="1">
                <a:solidFill>
                  <a:srgbClr val="FFCC99"/>
                </a:solidFill>
                <a:latin typeface="Times New Roman" panose="02020603050405020304" pitchFamily="18" charset="0"/>
              </a:defRPr>
            </a:lvl2pPr>
            <a:lvl3pPr marL="1143000" indent="-228600" eaLnBrk="0" hangingPunct="0">
              <a:defRPr sz="2800" b="1">
                <a:solidFill>
                  <a:srgbClr val="FFCC99"/>
                </a:solidFill>
                <a:latin typeface="Times New Roman" panose="02020603050405020304" pitchFamily="18" charset="0"/>
              </a:defRPr>
            </a:lvl3pPr>
            <a:lvl4pPr marL="1600200" indent="-228600" eaLnBrk="0" hangingPunct="0">
              <a:defRPr sz="2800" b="1">
                <a:solidFill>
                  <a:srgbClr val="FFCC99"/>
                </a:solidFill>
                <a:latin typeface="Times New Roman" panose="02020603050405020304" pitchFamily="18" charset="0"/>
              </a:defRPr>
            </a:lvl4pPr>
            <a:lvl5pPr marL="2057400" indent="-228600" eaLnBrk="0" hangingPunct="0">
              <a:defRPr sz="28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8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8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8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800" b="1">
                <a:solidFill>
                  <a:srgbClr val="FFCC99"/>
                </a:solidFill>
                <a:latin typeface="Times New Roman" panose="02020603050405020304" pitchFamily="18" charset="0"/>
              </a:defRPr>
            </a:lvl9pPr>
          </a:lstStyle>
          <a:p>
            <a:pPr eaLnBrk="1" hangingPunct="1"/>
            <a:endParaRPr lang="en-SG" altLang="en-US" sz="2400"/>
          </a:p>
        </p:txBody>
      </p:sp>
      <p:sp>
        <p:nvSpPr>
          <p:cNvPr id="40964" name="Oval 15"/>
          <p:cNvSpPr>
            <a:spLocks noChangeArrowheads="1"/>
          </p:cNvSpPr>
          <p:nvPr/>
        </p:nvSpPr>
        <p:spPr bwMode="auto">
          <a:xfrm>
            <a:off x="5664200" y="3644900"/>
            <a:ext cx="259766" cy="649188"/>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spAutoFit/>
          </a:bodyPr>
          <a:lstStyle>
            <a:lvl1pPr eaLnBrk="0" hangingPunct="0">
              <a:defRPr sz="2800" b="1">
                <a:solidFill>
                  <a:srgbClr val="FFCC99"/>
                </a:solidFill>
                <a:latin typeface="Times New Roman" panose="02020603050405020304" pitchFamily="18" charset="0"/>
              </a:defRPr>
            </a:lvl1pPr>
            <a:lvl2pPr marL="742950" indent="-285750" eaLnBrk="0" hangingPunct="0">
              <a:defRPr sz="2800" b="1">
                <a:solidFill>
                  <a:srgbClr val="FFCC99"/>
                </a:solidFill>
                <a:latin typeface="Times New Roman" panose="02020603050405020304" pitchFamily="18" charset="0"/>
              </a:defRPr>
            </a:lvl2pPr>
            <a:lvl3pPr marL="1143000" indent="-228600" eaLnBrk="0" hangingPunct="0">
              <a:defRPr sz="2800" b="1">
                <a:solidFill>
                  <a:srgbClr val="FFCC99"/>
                </a:solidFill>
                <a:latin typeface="Times New Roman" panose="02020603050405020304" pitchFamily="18" charset="0"/>
              </a:defRPr>
            </a:lvl3pPr>
            <a:lvl4pPr marL="1600200" indent="-228600" eaLnBrk="0" hangingPunct="0">
              <a:defRPr sz="2800" b="1">
                <a:solidFill>
                  <a:srgbClr val="FFCC99"/>
                </a:solidFill>
                <a:latin typeface="Times New Roman" panose="02020603050405020304" pitchFamily="18" charset="0"/>
              </a:defRPr>
            </a:lvl4pPr>
            <a:lvl5pPr marL="2057400" indent="-228600" eaLnBrk="0" hangingPunct="0">
              <a:defRPr sz="28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8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8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8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800" b="1">
                <a:solidFill>
                  <a:srgbClr val="FFCC99"/>
                </a:solidFill>
                <a:latin typeface="Times New Roman" panose="02020603050405020304" pitchFamily="18" charset="0"/>
              </a:defRPr>
            </a:lvl9pPr>
          </a:lstStyle>
          <a:p>
            <a:pPr eaLnBrk="1" hangingPunct="1"/>
            <a:endParaRPr lang="en-SG" altLang="en-US" sz="2400"/>
          </a:p>
        </p:txBody>
      </p:sp>
      <p:sp>
        <p:nvSpPr>
          <p:cNvPr id="40965" name="TextBox 17"/>
          <p:cNvSpPr txBox="1">
            <a:spLocks noChangeArrowheads="1"/>
          </p:cNvSpPr>
          <p:nvPr/>
        </p:nvSpPr>
        <p:spPr bwMode="auto">
          <a:xfrm>
            <a:off x="2640013" y="5805488"/>
            <a:ext cx="172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CC99"/>
                </a:solidFill>
                <a:latin typeface="Times New Roman" panose="02020603050405020304" pitchFamily="18" charset="0"/>
              </a:defRPr>
            </a:lvl1pPr>
            <a:lvl2pPr marL="742950" indent="-285750" eaLnBrk="0" hangingPunct="0">
              <a:defRPr sz="2800" b="1">
                <a:solidFill>
                  <a:srgbClr val="FFCC99"/>
                </a:solidFill>
                <a:latin typeface="Times New Roman" panose="02020603050405020304" pitchFamily="18" charset="0"/>
              </a:defRPr>
            </a:lvl2pPr>
            <a:lvl3pPr marL="1143000" indent="-228600" eaLnBrk="0" hangingPunct="0">
              <a:defRPr sz="2800" b="1">
                <a:solidFill>
                  <a:srgbClr val="FFCC99"/>
                </a:solidFill>
                <a:latin typeface="Times New Roman" panose="02020603050405020304" pitchFamily="18" charset="0"/>
              </a:defRPr>
            </a:lvl3pPr>
            <a:lvl4pPr marL="1600200" indent="-228600" eaLnBrk="0" hangingPunct="0">
              <a:defRPr sz="2800" b="1">
                <a:solidFill>
                  <a:srgbClr val="FFCC99"/>
                </a:solidFill>
                <a:latin typeface="Times New Roman" panose="02020603050405020304" pitchFamily="18" charset="0"/>
              </a:defRPr>
            </a:lvl4pPr>
            <a:lvl5pPr marL="2057400" indent="-228600" eaLnBrk="0" hangingPunct="0">
              <a:defRPr sz="28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8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8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8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800" b="1">
                <a:solidFill>
                  <a:srgbClr val="FFCC99"/>
                </a:solidFill>
                <a:latin typeface="Times New Roman" panose="02020603050405020304" pitchFamily="18" charset="0"/>
              </a:defRPr>
            </a:lvl9pPr>
          </a:lstStyle>
          <a:p>
            <a:pPr eaLnBrk="1" hangingPunct="1"/>
            <a:r>
              <a:rPr lang="en-US" altLang="en-US">
                <a:solidFill>
                  <a:schemeClr val="tx1"/>
                </a:solidFill>
              </a:rPr>
              <a:t>X1 = (0,0)</a:t>
            </a:r>
            <a:endParaRPr lang="en-SG" altLang="en-US">
              <a:solidFill>
                <a:schemeClr val="tx1"/>
              </a:solidFill>
            </a:endParaRPr>
          </a:p>
        </p:txBody>
      </p:sp>
      <p:sp>
        <p:nvSpPr>
          <p:cNvPr id="40966" name="TextBox 18"/>
          <p:cNvSpPr txBox="1">
            <a:spLocks noChangeArrowheads="1"/>
          </p:cNvSpPr>
          <p:nvPr/>
        </p:nvSpPr>
        <p:spPr bwMode="auto">
          <a:xfrm>
            <a:off x="7896226" y="5805488"/>
            <a:ext cx="18716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CC99"/>
                </a:solidFill>
                <a:latin typeface="Times New Roman" panose="02020603050405020304" pitchFamily="18" charset="0"/>
              </a:defRPr>
            </a:lvl1pPr>
            <a:lvl2pPr marL="742950" indent="-285750" eaLnBrk="0" hangingPunct="0">
              <a:defRPr sz="2800" b="1">
                <a:solidFill>
                  <a:srgbClr val="FFCC99"/>
                </a:solidFill>
                <a:latin typeface="Times New Roman" panose="02020603050405020304" pitchFamily="18" charset="0"/>
              </a:defRPr>
            </a:lvl2pPr>
            <a:lvl3pPr marL="1143000" indent="-228600" eaLnBrk="0" hangingPunct="0">
              <a:defRPr sz="2800" b="1">
                <a:solidFill>
                  <a:srgbClr val="FFCC99"/>
                </a:solidFill>
                <a:latin typeface="Times New Roman" panose="02020603050405020304" pitchFamily="18" charset="0"/>
              </a:defRPr>
            </a:lvl3pPr>
            <a:lvl4pPr marL="1600200" indent="-228600" eaLnBrk="0" hangingPunct="0">
              <a:defRPr sz="2800" b="1">
                <a:solidFill>
                  <a:srgbClr val="FFCC99"/>
                </a:solidFill>
                <a:latin typeface="Times New Roman" panose="02020603050405020304" pitchFamily="18" charset="0"/>
              </a:defRPr>
            </a:lvl4pPr>
            <a:lvl5pPr marL="2057400" indent="-228600" eaLnBrk="0" hangingPunct="0">
              <a:defRPr sz="28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8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8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8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800" b="1">
                <a:solidFill>
                  <a:srgbClr val="FFCC99"/>
                </a:solidFill>
                <a:latin typeface="Times New Roman" panose="02020603050405020304" pitchFamily="18" charset="0"/>
              </a:defRPr>
            </a:lvl9pPr>
          </a:lstStyle>
          <a:p>
            <a:pPr eaLnBrk="1" hangingPunct="1"/>
            <a:r>
              <a:rPr lang="en-US" altLang="en-US">
                <a:solidFill>
                  <a:schemeClr val="tx1"/>
                </a:solidFill>
              </a:rPr>
              <a:t>X2 = (0,10)</a:t>
            </a:r>
            <a:endParaRPr lang="en-SG" altLang="en-US">
              <a:solidFill>
                <a:schemeClr val="tx1"/>
              </a:solidFill>
            </a:endParaRPr>
          </a:p>
        </p:txBody>
      </p:sp>
      <p:sp>
        <p:nvSpPr>
          <p:cNvPr id="40967" name="TextBox 19"/>
          <p:cNvSpPr txBox="1">
            <a:spLocks noChangeArrowheads="1"/>
          </p:cNvSpPr>
          <p:nvPr/>
        </p:nvSpPr>
        <p:spPr bwMode="auto">
          <a:xfrm>
            <a:off x="2792414" y="1341438"/>
            <a:ext cx="21514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rgbClr val="FFCC99"/>
                </a:solidFill>
                <a:latin typeface="Times New Roman" panose="02020603050405020304" pitchFamily="18" charset="0"/>
              </a:defRPr>
            </a:lvl1pPr>
            <a:lvl2pPr marL="742950" indent="-285750" eaLnBrk="0" hangingPunct="0">
              <a:defRPr sz="2800" b="1">
                <a:solidFill>
                  <a:srgbClr val="FFCC99"/>
                </a:solidFill>
                <a:latin typeface="Times New Roman" panose="02020603050405020304" pitchFamily="18" charset="0"/>
              </a:defRPr>
            </a:lvl2pPr>
            <a:lvl3pPr marL="1143000" indent="-228600" eaLnBrk="0" hangingPunct="0">
              <a:defRPr sz="2800" b="1">
                <a:solidFill>
                  <a:srgbClr val="FFCC99"/>
                </a:solidFill>
                <a:latin typeface="Times New Roman" panose="02020603050405020304" pitchFamily="18" charset="0"/>
              </a:defRPr>
            </a:lvl3pPr>
            <a:lvl4pPr marL="1600200" indent="-228600" eaLnBrk="0" hangingPunct="0">
              <a:defRPr sz="2800" b="1">
                <a:solidFill>
                  <a:srgbClr val="FFCC99"/>
                </a:solidFill>
                <a:latin typeface="Times New Roman" panose="02020603050405020304" pitchFamily="18" charset="0"/>
              </a:defRPr>
            </a:lvl4pPr>
            <a:lvl5pPr marL="2057400" indent="-228600" eaLnBrk="0" hangingPunct="0">
              <a:defRPr sz="28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8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8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8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800" b="1">
                <a:solidFill>
                  <a:srgbClr val="FFCC99"/>
                </a:solidFill>
                <a:latin typeface="Times New Roman" panose="02020603050405020304" pitchFamily="18" charset="0"/>
              </a:defRPr>
            </a:lvl9pPr>
          </a:lstStyle>
          <a:p>
            <a:pPr eaLnBrk="1" hangingPunct="1"/>
            <a:r>
              <a:rPr lang="en-US" altLang="en-US" dirty="0">
                <a:solidFill>
                  <a:schemeClr val="tx1"/>
                </a:solidFill>
              </a:rPr>
              <a:t>X4 =  (10,0)</a:t>
            </a:r>
            <a:endParaRPr lang="en-SG" altLang="en-US" dirty="0">
              <a:solidFill>
                <a:schemeClr val="tx1"/>
              </a:solidFill>
            </a:endParaRPr>
          </a:p>
        </p:txBody>
      </p:sp>
      <p:sp>
        <p:nvSpPr>
          <p:cNvPr id="40968" name="TextBox 20"/>
          <p:cNvSpPr txBox="1">
            <a:spLocks noChangeArrowheads="1"/>
          </p:cNvSpPr>
          <p:nvPr/>
        </p:nvSpPr>
        <p:spPr bwMode="auto">
          <a:xfrm>
            <a:off x="7896225" y="1341438"/>
            <a:ext cx="2160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FFCC99"/>
                </a:solidFill>
                <a:latin typeface="Times New Roman" panose="02020603050405020304" pitchFamily="18" charset="0"/>
              </a:defRPr>
            </a:lvl1pPr>
            <a:lvl2pPr marL="742950" indent="-285750" eaLnBrk="0" hangingPunct="0">
              <a:defRPr sz="2800" b="1">
                <a:solidFill>
                  <a:srgbClr val="FFCC99"/>
                </a:solidFill>
                <a:latin typeface="Times New Roman" panose="02020603050405020304" pitchFamily="18" charset="0"/>
              </a:defRPr>
            </a:lvl2pPr>
            <a:lvl3pPr marL="1143000" indent="-228600" eaLnBrk="0" hangingPunct="0">
              <a:defRPr sz="2800" b="1">
                <a:solidFill>
                  <a:srgbClr val="FFCC99"/>
                </a:solidFill>
                <a:latin typeface="Times New Roman" panose="02020603050405020304" pitchFamily="18" charset="0"/>
              </a:defRPr>
            </a:lvl3pPr>
            <a:lvl4pPr marL="1600200" indent="-228600" eaLnBrk="0" hangingPunct="0">
              <a:defRPr sz="2800" b="1">
                <a:solidFill>
                  <a:srgbClr val="FFCC99"/>
                </a:solidFill>
                <a:latin typeface="Times New Roman" panose="02020603050405020304" pitchFamily="18" charset="0"/>
              </a:defRPr>
            </a:lvl4pPr>
            <a:lvl5pPr marL="2057400" indent="-228600" eaLnBrk="0" hangingPunct="0">
              <a:defRPr sz="28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8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8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8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800" b="1">
                <a:solidFill>
                  <a:srgbClr val="FFCC99"/>
                </a:solidFill>
                <a:latin typeface="Times New Roman" panose="02020603050405020304" pitchFamily="18" charset="0"/>
              </a:defRPr>
            </a:lvl9pPr>
          </a:lstStyle>
          <a:p>
            <a:pPr eaLnBrk="1" hangingPunct="1"/>
            <a:r>
              <a:rPr lang="en-US" altLang="en-US">
                <a:solidFill>
                  <a:schemeClr val="tx1"/>
                </a:solidFill>
              </a:rPr>
              <a:t>X3 = (10,10)</a:t>
            </a:r>
            <a:endParaRPr lang="en-SG" altLang="en-US">
              <a:solidFill>
                <a:schemeClr val="tx1"/>
              </a:solidFill>
            </a:endParaRPr>
          </a:p>
        </p:txBody>
      </p:sp>
      <p:cxnSp>
        <p:nvCxnSpPr>
          <p:cNvPr id="40969" name="Straight Connector 22"/>
          <p:cNvCxnSpPr>
            <a:cxnSpLocks noChangeShapeType="1"/>
          </p:cNvCxnSpPr>
          <p:nvPr/>
        </p:nvCxnSpPr>
        <p:spPr bwMode="auto">
          <a:xfrm>
            <a:off x="3216276" y="1989138"/>
            <a:ext cx="2303463" cy="165576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0970" name="TextBox 24"/>
          <p:cNvSpPr txBox="1">
            <a:spLocks noChangeArrowheads="1"/>
          </p:cNvSpPr>
          <p:nvPr/>
        </p:nvSpPr>
        <p:spPr bwMode="auto">
          <a:xfrm>
            <a:off x="4224339" y="2276475"/>
            <a:ext cx="1083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FFCC99"/>
                </a:solidFill>
                <a:latin typeface="Times New Roman" panose="02020603050405020304" pitchFamily="18" charset="0"/>
              </a:defRPr>
            </a:lvl1pPr>
            <a:lvl2pPr marL="742950" indent="-285750" eaLnBrk="0" hangingPunct="0">
              <a:defRPr sz="2800" b="1">
                <a:solidFill>
                  <a:srgbClr val="FFCC99"/>
                </a:solidFill>
                <a:latin typeface="Times New Roman" panose="02020603050405020304" pitchFamily="18" charset="0"/>
              </a:defRPr>
            </a:lvl2pPr>
            <a:lvl3pPr marL="1143000" indent="-228600" eaLnBrk="0" hangingPunct="0">
              <a:defRPr sz="2800" b="1">
                <a:solidFill>
                  <a:srgbClr val="FFCC99"/>
                </a:solidFill>
                <a:latin typeface="Times New Roman" panose="02020603050405020304" pitchFamily="18" charset="0"/>
              </a:defRPr>
            </a:lvl3pPr>
            <a:lvl4pPr marL="1600200" indent="-228600" eaLnBrk="0" hangingPunct="0">
              <a:defRPr sz="2800" b="1">
                <a:solidFill>
                  <a:srgbClr val="FFCC99"/>
                </a:solidFill>
                <a:latin typeface="Times New Roman" panose="02020603050405020304" pitchFamily="18" charset="0"/>
              </a:defRPr>
            </a:lvl4pPr>
            <a:lvl5pPr marL="2057400" indent="-228600" eaLnBrk="0" hangingPunct="0">
              <a:defRPr sz="28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8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8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8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800" b="1">
                <a:solidFill>
                  <a:srgbClr val="FFCC99"/>
                </a:solidFill>
                <a:latin typeface="Times New Roman" panose="02020603050405020304" pitchFamily="18" charset="0"/>
              </a:defRPr>
            </a:lvl9pPr>
          </a:lstStyle>
          <a:p>
            <a:pPr eaLnBrk="1" hangingPunct="1"/>
            <a:r>
              <a:rPr lang="en-US" altLang="en-US">
                <a:solidFill>
                  <a:schemeClr val="tx1"/>
                </a:solidFill>
              </a:rPr>
              <a:t>(45)</a:t>
            </a:r>
            <a:r>
              <a:rPr lang="en-US" altLang="en-US" baseline="30000">
                <a:solidFill>
                  <a:schemeClr val="tx1"/>
                </a:solidFill>
              </a:rPr>
              <a:t>0.5</a:t>
            </a:r>
            <a:endParaRPr lang="en-SG" altLang="en-US" baseline="30000">
              <a:solidFill>
                <a:schemeClr val="tx1"/>
              </a:solidFill>
            </a:endParaRPr>
          </a:p>
        </p:txBody>
      </p:sp>
      <p:cxnSp>
        <p:nvCxnSpPr>
          <p:cNvPr id="40971" name="Straight Connector 26"/>
          <p:cNvCxnSpPr>
            <a:cxnSpLocks noChangeShapeType="1"/>
          </p:cNvCxnSpPr>
          <p:nvPr/>
        </p:nvCxnSpPr>
        <p:spPr bwMode="auto">
          <a:xfrm rot="10800000" flipV="1">
            <a:off x="6096001" y="1989139"/>
            <a:ext cx="2087563" cy="15843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0972" name="Straight Connector 29"/>
          <p:cNvCxnSpPr>
            <a:cxnSpLocks noChangeShapeType="1"/>
          </p:cNvCxnSpPr>
          <p:nvPr/>
        </p:nvCxnSpPr>
        <p:spPr bwMode="auto">
          <a:xfrm>
            <a:off x="6096001" y="4076701"/>
            <a:ext cx="2016125" cy="165576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0973" name="Straight Connector 31"/>
          <p:cNvCxnSpPr>
            <a:cxnSpLocks noChangeShapeType="1"/>
          </p:cNvCxnSpPr>
          <p:nvPr/>
        </p:nvCxnSpPr>
        <p:spPr bwMode="auto">
          <a:xfrm rot="10800000" flipV="1">
            <a:off x="3216275" y="4076701"/>
            <a:ext cx="2374900" cy="15843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0974" name="TextBox 34"/>
          <p:cNvSpPr txBox="1">
            <a:spLocks noChangeArrowheads="1"/>
          </p:cNvSpPr>
          <p:nvPr/>
        </p:nvSpPr>
        <p:spPr bwMode="auto">
          <a:xfrm>
            <a:off x="6383339" y="2349500"/>
            <a:ext cx="1083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FFCC99"/>
                </a:solidFill>
                <a:latin typeface="Times New Roman" panose="02020603050405020304" pitchFamily="18" charset="0"/>
              </a:defRPr>
            </a:lvl1pPr>
            <a:lvl2pPr marL="742950" indent="-285750" eaLnBrk="0" hangingPunct="0">
              <a:defRPr sz="2800" b="1">
                <a:solidFill>
                  <a:srgbClr val="FFCC99"/>
                </a:solidFill>
                <a:latin typeface="Times New Roman" panose="02020603050405020304" pitchFamily="18" charset="0"/>
              </a:defRPr>
            </a:lvl2pPr>
            <a:lvl3pPr marL="1143000" indent="-228600" eaLnBrk="0" hangingPunct="0">
              <a:defRPr sz="2800" b="1">
                <a:solidFill>
                  <a:srgbClr val="FFCC99"/>
                </a:solidFill>
                <a:latin typeface="Times New Roman" panose="02020603050405020304" pitchFamily="18" charset="0"/>
              </a:defRPr>
            </a:lvl3pPr>
            <a:lvl4pPr marL="1600200" indent="-228600" eaLnBrk="0" hangingPunct="0">
              <a:defRPr sz="2800" b="1">
                <a:solidFill>
                  <a:srgbClr val="FFCC99"/>
                </a:solidFill>
                <a:latin typeface="Times New Roman" panose="02020603050405020304" pitchFamily="18" charset="0"/>
              </a:defRPr>
            </a:lvl4pPr>
            <a:lvl5pPr marL="2057400" indent="-228600" eaLnBrk="0" hangingPunct="0">
              <a:defRPr sz="28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8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8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8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800" b="1">
                <a:solidFill>
                  <a:srgbClr val="FFCC99"/>
                </a:solidFill>
                <a:latin typeface="Times New Roman" panose="02020603050405020304" pitchFamily="18" charset="0"/>
              </a:defRPr>
            </a:lvl9pPr>
          </a:lstStyle>
          <a:p>
            <a:pPr eaLnBrk="1" hangingPunct="1"/>
            <a:r>
              <a:rPr lang="en-US" altLang="en-US">
                <a:solidFill>
                  <a:schemeClr val="tx1"/>
                </a:solidFill>
              </a:rPr>
              <a:t>(52)</a:t>
            </a:r>
            <a:r>
              <a:rPr lang="en-US" altLang="en-US" baseline="30000">
                <a:solidFill>
                  <a:schemeClr val="tx1"/>
                </a:solidFill>
              </a:rPr>
              <a:t>0.5</a:t>
            </a:r>
            <a:endParaRPr lang="en-SG" altLang="en-US" baseline="30000">
              <a:solidFill>
                <a:schemeClr val="tx1"/>
              </a:solidFill>
            </a:endParaRPr>
          </a:p>
        </p:txBody>
      </p:sp>
      <p:sp>
        <p:nvSpPr>
          <p:cNvPr id="40975" name="TextBox 35"/>
          <p:cNvSpPr txBox="1">
            <a:spLocks noChangeArrowheads="1"/>
          </p:cNvSpPr>
          <p:nvPr/>
        </p:nvSpPr>
        <p:spPr bwMode="auto">
          <a:xfrm>
            <a:off x="3792539" y="4221163"/>
            <a:ext cx="1083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FFCC99"/>
                </a:solidFill>
                <a:latin typeface="Times New Roman" panose="02020603050405020304" pitchFamily="18" charset="0"/>
              </a:defRPr>
            </a:lvl1pPr>
            <a:lvl2pPr marL="742950" indent="-285750" eaLnBrk="0" hangingPunct="0">
              <a:defRPr sz="2800" b="1">
                <a:solidFill>
                  <a:srgbClr val="FFCC99"/>
                </a:solidFill>
                <a:latin typeface="Times New Roman" panose="02020603050405020304" pitchFamily="18" charset="0"/>
              </a:defRPr>
            </a:lvl2pPr>
            <a:lvl3pPr marL="1143000" indent="-228600" eaLnBrk="0" hangingPunct="0">
              <a:defRPr sz="2800" b="1">
                <a:solidFill>
                  <a:srgbClr val="FFCC99"/>
                </a:solidFill>
                <a:latin typeface="Times New Roman" panose="02020603050405020304" pitchFamily="18" charset="0"/>
              </a:defRPr>
            </a:lvl3pPr>
            <a:lvl4pPr marL="1600200" indent="-228600" eaLnBrk="0" hangingPunct="0">
              <a:defRPr sz="2800" b="1">
                <a:solidFill>
                  <a:srgbClr val="FFCC99"/>
                </a:solidFill>
                <a:latin typeface="Times New Roman" panose="02020603050405020304" pitchFamily="18" charset="0"/>
              </a:defRPr>
            </a:lvl4pPr>
            <a:lvl5pPr marL="2057400" indent="-228600" eaLnBrk="0" hangingPunct="0">
              <a:defRPr sz="28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8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8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8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800" b="1">
                <a:solidFill>
                  <a:srgbClr val="FFCC99"/>
                </a:solidFill>
                <a:latin typeface="Times New Roman" panose="02020603050405020304" pitchFamily="18" charset="0"/>
              </a:defRPr>
            </a:lvl9pPr>
          </a:lstStyle>
          <a:p>
            <a:pPr eaLnBrk="1" hangingPunct="1"/>
            <a:r>
              <a:rPr lang="en-US" altLang="en-US">
                <a:solidFill>
                  <a:schemeClr val="tx1"/>
                </a:solidFill>
              </a:rPr>
              <a:t>(47)</a:t>
            </a:r>
            <a:r>
              <a:rPr lang="en-US" altLang="en-US" baseline="30000">
                <a:solidFill>
                  <a:schemeClr val="tx1"/>
                </a:solidFill>
              </a:rPr>
              <a:t>0.5</a:t>
            </a:r>
            <a:endParaRPr lang="en-SG" altLang="en-US" baseline="30000">
              <a:solidFill>
                <a:schemeClr val="tx1"/>
              </a:solidFill>
            </a:endParaRPr>
          </a:p>
        </p:txBody>
      </p:sp>
      <p:sp>
        <p:nvSpPr>
          <p:cNvPr id="40976" name="TextBox 36"/>
          <p:cNvSpPr txBox="1">
            <a:spLocks noChangeArrowheads="1"/>
          </p:cNvSpPr>
          <p:nvPr/>
        </p:nvSpPr>
        <p:spPr bwMode="auto">
          <a:xfrm>
            <a:off x="6959601" y="4292600"/>
            <a:ext cx="1083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FFCC99"/>
                </a:solidFill>
                <a:latin typeface="Times New Roman" panose="02020603050405020304" pitchFamily="18" charset="0"/>
              </a:defRPr>
            </a:lvl1pPr>
            <a:lvl2pPr marL="742950" indent="-285750" eaLnBrk="0" hangingPunct="0">
              <a:defRPr sz="2800" b="1">
                <a:solidFill>
                  <a:srgbClr val="FFCC99"/>
                </a:solidFill>
                <a:latin typeface="Times New Roman" panose="02020603050405020304" pitchFamily="18" charset="0"/>
              </a:defRPr>
            </a:lvl2pPr>
            <a:lvl3pPr marL="1143000" indent="-228600" eaLnBrk="0" hangingPunct="0">
              <a:defRPr sz="2800" b="1">
                <a:solidFill>
                  <a:srgbClr val="FFCC99"/>
                </a:solidFill>
                <a:latin typeface="Times New Roman" panose="02020603050405020304" pitchFamily="18" charset="0"/>
              </a:defRPr>
            </a:lvl3pPr>
            <a:lvl4pPr marL="1600200" indent="-228600" eaLnBrk="0" hangingPunct="0">
              <a:defRPr sz="2800" b="1">
                <a:solidFill>
                  <a:srgbClr val="FFCC99"/>
                </a:solidFill>
                <a:latin typeface="Times New Roman" panose="02020603050405020304" pitchFamily="18" charset="0"/>
              </a:defRPr>
            </a:lvl4pPr>
            <a:lvl5pPr marL="2057400" indent="-228600" eaLnBrk="0" hangingPunct="0">
              <a:defRPr sz="2800" b="1">
                <a:solidFill>
                  <a:srgbClr val="FFCC99"/>
                </a:solidFill>
                <a:latin typeface="Times New Roman" panose="02020603050405020304" pitchFamily="18" charset="0"/>
              </a:defRPr>
            </a:lvl5pPr>
            <a:lvl6pPr marL="2514600" indent="-228600" eaLnBrk="0" fontAlgn="base" hangingPunct="0">
              <a:spcBef>
                <a:spcPct val="0"/>
              </a:spcBef>
              <a:spcAft>
                <a:spcPct val="0"/>
              </a:spcAft>
              <a:defRPr sz="2800" b="1">
                <a:solidFill>
                  <a:srgbClr val="FFCC99"/>
                </a:solidFill>
                <a:latin typeface="Times New Roman" panose="02020603050405020304" pitchFamily="18" charset="0"/>
              </a:defRPr>
            </a:lvl6pPr>
            <a:lvl7pPr marL="2971800" indent="-228600" eaLnBrk="0" fontAlgn="base" hangingPunct="0">
              <a:spcBef>
                <a:spcPct val="0"/>
              </a:spcBef>
              <a:spcAft>
                <a:spcPct val="0"/>
              </a:spcAft>
              <a:defRPr sz="2800" b="1">
                <a:solidFill>
                  <a:srgbClr val="FFCC99"/>
                </a:solidFill>
                <a:latin typeface="Times New Roman" panose="02020603050405020304" pitchFamily="18" charset="0"/>
              </a:defRPr>
            </a:lvl7pPr>
            <a:lvl8pPr marL="3429000" indent="-228600" eaLnBrk="0" fontAlgn="base" hangingPunct="0">
              <a:spcBef>
                <a:spcPct val="0"/>
              </a:spcBef>
              <a:spcAft>
                <a:spcPct val="0"/>
              </a:spcAft>
              <a:defRPr sz="2800" b="1">
                <a:solidFill>
                  <a:srgbClr val="FFCC99"/>
                </a:solidFill>
                <a:latin typeface="Times New Roman" panose="02020603050405020304" pitchFamily="18" charset="0"/>
              </a:defRPr>
            </a:lvl8pPr>
            <a:lvl9pPr marL="3886200" indent="-228600" eaLnBrk="0" fontAlgn="base" hangingPunct="0">
              <a:spcBef>
                <a:spcPct val="0"/>
              </a:spcBef>
              <a:spcAft>
                <a:spcPct val="0"/>
              </a:spcAft>
              <a:defRPr sz="2800" b="1">
                <a:solidFill>
                  <a:srgbClr val="FFCC99"/>
                </a:solidFill>
                <a:latin typeface="Times New Roman" panose="02020603050405020304" pitchFamily="18" charset="0"/>
              </a:defRPr>
            </a:lvl9pPr>
          </a:lstStyle>
          <a:p>
            <a:pPr eaLnBrk="1" hangingPunct="1"/>
            <a:r>
              <a:rPr lang="en-US" altLang="en-US">
                <a:solidFill>
                  <a:schemeClr val="tx1"/>
                </a:solidFill>
              </a:rPr>
              <a:t>(55)</a:t>
            </a:r>
            <a:r>
              <a:rPr lang="en-US" altLang="en-US" baseline="30000">
                <a:solidFill>
                  <a:schemeClr val="tx1"/>
                </a:solidFill>
              </a:rPr>
              <a:t>0.5</a:t>
            </a:r>
            <a:endParaRPr lang="en-SG" altLang="en-US" baseline="30000">
              <a:solidFill>
                <a:schemeClr val="tx1"/>
              </a:solidFill>
            </a:endParaRPr>
          </a:p>
        </p:txBody>
      </p:sp>
      <p:sp>
        <p:nvSpPr>
          <p:cNvPr id="2" name="Slide Number Placeholder 1"/>
          <p:cNvSpPr>
            <a:spLocks noGrp="1"/>
          </p:cNvSpPr>
          <p:nvPr>
            <p:ph type="sldNum" sz="quarter" idx="12"/>
          </p:nvPr>
        </p:nvSpPr>
        <p:spPr>
          <a:xfrm>
            <a:off x="8628553" y="6453386"/>
            <a:ext cx="1197219" cy="404614"/>
          </a:xfrm>
          <a:prstGeom prst="rect">
            <a:avLst/>
          </a:prstGeom>
        </p:spPr>
        <p:txBody>
          <a:bodyPr vert="horz" lIns="91440" tIns="45720" rIns="91440" bIns="45720" rtlCol="0" anchor="ctr"/>
          <a:lstStyle>
            <a:defPPr>
              <a:defRPr lang="en-US"/>
            </a:defPPr>
            <a:lvl1pPr algn="r" rtl="0" fontAlgn="base">
              <a:spcBef>
                <a:spcPct val="0"/>
              </a:spcBef>
              <a:spcAft>
                <a:spcPct val="0"/>
              </a:spcAft>
              <a:defRPr sz="1000" b="1" kern="1200" baseline="0">
                <a:solidFill>
                  <a:schemeClr val="tx2"/>
                </a:solidFill>
                <a:latin typeface="Times New Roman" pitchFamily="18" charset="0"/>
                <a:ea typeface="+mn-ea"/>
                <a:cs typeface="+mn-cs"/>
              </a:defRPr>
            </a:lvl1pPr>
            <a:lvl2pPr marL="457200" algn="l" rtl="0" fontAlgn="base">
              <a:spcBef>
                <a:spcPct val="0"/>
              </a:spcBef>
              <a:spcAft>
                <a:spcPct val="0"/>
              </a:spcAft>
              <a:defRPr sz="2800" b="1" kern="1200">
                <a:solidFill>
                  <a:srgbClr val="FFCC99"/>
                </a:solidFill>
                <a:latin typeface="Times New Roman" pitchFamily="18" charset="0"/>
                <a:ea typeface="+mn-ea"/>
                <a:cs typeface="+mn-cs"/>
              </a:defRPr>
            </a:lvl2pPr>
            <a:lvl3pPr marL="914400" algn="l" rtl="0" fontAlgn="base">
              <a:spcBef>
                <a:spcPct val="0"/>
              </a:spcBef>
              <a:spcAft>
                <a:spcPct val="0"/>
              </a:spcAft>
              <a:defRPr sz="2800" b="1" kern="1200">
                <a:solidFill>
                  <a:srgbClr val="FFCC99"/>
                </a:solidFill>
                <a:latin typeface="Times New Roman" pitchFamily="18" charset="0"/>
                <a:ea typeface="+mn-ea"/>
                <a:cs typeface="+mn-cs"/>
              </a:defRPr>
            </a:lvl3pPr>
            <a:lvl4pPr marL="1371600" algn="l" rtl="0" fontAlgn="base">
              <a:spcBef>
                <a:spcPct val="0"/>
              </a:spcBef>
              <a:spcAft>
                <a:spcPct val="0"/>
              </a:spcAft>
              <a:defRPr sz="2800" b="1" kern="1200">
                <a:solidFill>
                  <a:srgbClr val="FFCC99"/>
                </a:solidFill>
                <a:latin typeface="Times New Roman" pitchFamily="18" charset="0"/>
                <a:ea typeface="+mn-ea"/>
                <a:cs typeface="+mn-cs"/>
              </a:defRPr>
            </a:lvl4pPr>
            <a:lvl5pPr marL="1828800" algn="l" rtl="0" fontAlgn="base">
              <a:spcBef>
                <a:spcPct val="0"/>
              </a:spcBef>
              <a:spcAft>
                <a:spcPct val="0"/>
              </a:spcAft>
              <a:defRPr sz="2800" b="1" kern="1200">
                <a:solidFill>
                  <a:srgbClr val="FFCC99"/>
                </a:solidFill>
                <a:latin typeface="Times New Roman" pitchFamily="18" charset="0"/>
                <a:ea typeface="+mn-ea"/>
                <a:cs typeface="+mn-cs"/>
              </a:defRPr>
            </a:lvl5pPr>
            <a:lvl6pPr marL="2286000" algn="l" defTabSz="914400" rtl="0" eaLnBrk="1" latinLnBrk="0" hangingPunct="1">
              <a:defRPr sz="2800" b="1" kern="1200">
                <a:solidFill>
                  <a:srgbClr val="FFCC99"/>
                </a:solidFill>
                <a:latin typeface="Times New Roman" pitchFamily="18" charset="0"/>
                <a:ea typeface="+mn-ea"/>
                <a:cs typeface="+mn-cs"/>
              </a:defRPr>
            </a:lvl6pPr>
            <a:lvl7pPr marL="2743200" algn="l" defTabSz="914400" rtl="0" eaLnBrk="1" latinLnBrk="0" hangingPunct="1">
              <a:defRPr sz="2800" b="1" kern="1200">
                <a:solidFill>
                  <a:srgbClr val="FFCC99"/>
                </a:solidFill>
                <a:latin typeface="Times New Roman" pitchFamily="18" charset="0"/>
                <a:ea typeface="+mn-ea"/>
                <a:cs typeface="+mn-cs"/>
              </a:defRPr>
            </a:lvl7pPr>
            <a:lvl8pPr marL="3200400" algn="l" defTabSz="914400" rtl="0" eaLnBrk="1" latinLnBrk="0" hangingPunct="1">
              <a:defRPr sz="2800" b="1" kern="1200">
                <a:solidFill>
                  <a:srgbClr val="FFCC99"/>
                </a:solidFill>
                <a:latin typeface="Times New Roman" pitchFamily="18" charset="0"/>
                <a:ea typeface="+mn-ea"/>
                <a:cs typeface="+mn-cs"/>
              </a:defRPr>
            </a:lvl8pPr>
            <a:lvl9pPr marL="3657600" algn="l" defTabSz="914400" rtl="0" eaLnBrk="1" latinLnBrk="0" hangingPunct="1">
              <a:defRPr sz="2800" b="1" kern="1200">
                <a:solidFill>
                  <a:srgbClr val="FFCC99"/>
                </a:solidFill>
                <a:latin typeface="Times New Roman" pitchFamily="18" charset="0"/>
                <a:ea typeface="+mn-ea"/>
                <a:cs typeface="+mn-cs"/>
              </a:defRPr>
            </a:lvl9pPr>
          </a:lstStyle>
          <a:p>
            <a:fld id="{69E57DC2-970A-4B3E-BB1C-7A09969E49DF}" type="slidenum">
              <a:rPr lang="en-US" smtClean="0"/>
              <a:pPr/>
              <a:t>103</a:t>
            </a:fld>
            <a:endParaRPr lang="en-US" dirty="0"/>
          </a:p>
        </p:txBody>
      </p:sp>
      <p:cxnSp>
        <p:nvCxnSpPr>
          <p:cNvPr id="4" name="Straight Arrow Connector 3"/>
          <p:cNvCxnSpPr/>
          <p:nvPr/>
        </p:nvCxnSpPr>
        <p:spPr>
          <a:xfrm flipV="1">
            <a:off x="2640013" y="2349500"/>
            <a:ext cx="0" cy="2663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106538" y="3383290"/>
            <a:ext cx="304892" cy="369332"/>
          </a:xfrm>
          <a:prstGeom prst="rect">
            <a:avLst/>
          </a:prstGeom>
          <a:noFill/>
        </p:spPr>
        <p:txBody>
          <a:bodyPr wrap="none" rtlCol="0">
            <a:spAutoFit/>
          </a:bodyPr>
          <a:lstStyle/>
          <a:p>
            <a:r>
              <a:rPr lang="en-US" dirty="0">
                <a:solidFill>
                  <a:srgbClr val="FF0000"/>
                </a:solidFill>
              </a:rPr>
              <a:t>X</a:t>
            </a:r>
          </a:p>
        </p:txBody>
      </p:sp>
      <p:cxnSp>
        <p:nvCxnSpPr>
          <p:cNvPr id="7" name="Straight Arrow Connector 6"/>
          <p:cNvCxnSpPr/>
          <p:nvPr/>
        </p:nvCxnSpPr>
        <p:spPr>
          <a:xfrm>
            <a:off x="4367214" y="6453386"/>
            <a:ext cx="316894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651648" y="5930166"/>
            <a:ext cx="296876" cy="369332"/>
          </a:xfrm>
          <a:prstGeom prst="rect">
            <a:avLst/>
          </a:prstGeom>
          <a:noFill/>
        </p:spPr>
        <p:txBody>
          <a:bodyPr wrap="none" rtlCol="0">
            <a:spAutoFit/>
          </a:bodyPr>
          <a:lstStyle/>
          <a:p>
            <a:r>
              <a:rPr lang="en-US" dirty="0">
                <a:solidFill>
                  <a:srgbClr val="FF0000"/>
                </a:solidFill>
              </a:rPr>
              <a:t>Y</a:t>
            </a:r>
          </a:p>
        </p:txBody>
      </p:sp>
    </p:spTree>
    <p:extLst>
      <p:ext uri="{BB962C8B-B14F-4D97-AF65-F5344CB8AC3E}">
        <p14:creationId xmlns:p14="http://schemas.microsoft.com/office/powerpoint/2010/main" val="3607910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1624" y="1268760"/>
            <a:ext cx="7776864" cy="5693866"/>
          </a:xfrm>
          <a:prstGeom prst="rect">
            <a:avLst/>
          </a:prstGeom>
          <a:noFill/>
        </p:spPr>
        <p:txBody>
          <a:bodyPr wrap="square" rtlCol="0">
            <a:spAutoFit/>
          </a:bodyPr>
          <a:lstStyle/>
          <a:p>
            <a:r>
              <a:rPr lang="en-US" sz="2400" dirty="0"/>
              <a:t>Write down the constraints: </a:t>
            </a:r>
          </a:p>
          <a:p>
            <a:pPr marL="457200" indent="-457200">
              <a:buFont typeface="Arial" panose="020B0604020202020204" pitchFamily="34" charset="0"/>
              <a:buChar char="•"/>
            </a:pPr>
            <a:r>
              <a:rPr lang="en-US" sz="2400" dirty="0"/>
              <a:t>x</a:t>
            </a:r>
            <a:r>
              <a:rPr lang="en-US" sz="2400" baseline="30000" dirty="0"/>
              <a:t>2</a:t>
            </a:r>
            <a:r>
              <a:rPr lang="en-US" sz="2400" dirty="0"/>
              <a:t> + y</a:t>
            </a:r>
            <a:r>
              <a:rPr lang="en-US" sz="2400" baseline="30000" dirty="0"/>
              <a:t>2</a:t>
            </a:r>
            <a:r>
              <a:rPr lang="en-US" sz="2400" dirty="0"/>
              <a:t> = 47</a:t>
            </a:r>
          </a:p>
          <a:p>
            <a:pPr marL="457200" indent="-457200">
              <a:buFont typeface="Arial" panose="020B0604020202020204" pitchFamily="34" charset="0"/>
              <a:buChar char="•"/>
            </a:pPr>
            <a:r>
              <a:rPr lang="en-US" sz="2400" dirty="0"/>
              <a:t>x</a:t>
            </a:r>
            <a:r>
              <a:rPr lang="en-US" sz="2400" baseline="30000" dirty="0"/>
              <a:t>2</a:t>
            </a:r>
            <a:r>
              <a:rPr lang="en-US" sz="2400" dirty="0"/>
              <a:t> + (10 – y)</a:t>
            </a:r>
            <a:r>
              <a:rPr lang="en-US" sz="2400" baseline="30000" dirty="0"/>
              <a:t>2</a:t>
            </a:r>
            <a:r>
              <a:rPr lang="en-US" sz="2400" dirty="0"/>
              <a:t> = 55</a:t>
            </a:r>
          </a:p>
          <a:p>
            <a:pPr marL="457200" indent="-457200">
              <a:buFont typeface="Arial" panose="020B0604020202020204" pitchFamily="34" charset="0"/>
              <a:buChar char="•"/>
            </a:pPr>
            <a:r>
              <a:rPr lang="en-US" sz="2400" dirty="0"/>
              <a:t>(10 – x)</a:t>
            </a:r>
            <a:r>
              <a:rPr lang="en-US" sz="2400" baseline="30000" dirty="0"/>
              <a:t>2</a:t>
            </a:r>
            <a:r>
              <a:rPr lang="en-US" sz="2400" dirty="0"/>
              <a:t> + (10 – y)</a:t>
            </a:r>
            <a:r>
              <a:rPr lang="en-US" sz="2400" baseline="30000" dirty="0"/>
              <a:t>2</a:t>
            </a:r>
            <a:r>
              <a:rPr lang="en-US" sz="2400" dirty="0"/>
              <a:t> = 52</a:t>
            </a:r>
          </a:p>
          <a:p>
            <a:pPr marL="457200" indent="-457200">
              <a:buFont typeface="Arial" panose="020B0604020202020204" pitchFamily="34" charset="0"/>
              <a:buChar char="•"/>
            </a:pPr>
            <a:r>
              <a:rPr lang="en-US" sz="2400" dirty="0"/>
              <a:t>(10 – x)</a:t>
            </a:r>
            <a:r>
              <a:rPr lang="en-US" sz="2400" baseline="30000" dirty="0"/>
              <a:t>2</a:t>
            </a:r>
            <a:r>
              <a:rPr lang="en-US" sz="2400" dirty="0"/>
              <a:t> + y</a:t>
            </a:r>
            <a:r>
              <a:rPr lang="en-US" sz="2400" baseline="30000" dirty="0"/>
              <a:t>2</a:t>
            </a:r>
            <a:r>
              <a:rPr lang="en-US" sz="2400" dirty="0"/>
              <a:t> = 45</a:t>
            </a:r>
          </a:p>
          <a:p>
            <a:endParaRPr lang="en-US" sz="2400" dirty="0"/>
          </a:p>
          <a:p>
            <a:r>
              <a:rPr lang="en-US" sz="2400" dirty="0"/>
              <a:t>No value of x and y meet all 4 constraints.</a:t>
            </a:r>
          </a:p>
          <a:p>
            <a:endParaRPr lang="en-US" sz="2400" dirty="0"/>
          </a:p>
          <a:p>
            <a:r>
              <a:rPr lang="en-US" sz="2400" dirty="0"/>
              <a:t>Rewrite the equations (x</a:t>
            </a:r>
            <a:r>
              <a:rPr lang="en-US" sz="2400" baseline="-25000" dirty="0"/>
              <a:t>1</a:t>
            </a:r>
            <a:r>
              <a:rPr lang="en-US" sz="2400" dirty="0"/>
              <a:t>=0, y</a:t>
            </a:r>
            <a:r>
              <a:rPr lang="en-US" sz="2400" baseline="-25000" dirty="0"/>
              <a:t>1</a:t>
            </a:r>
            <a:r>
              <a:rPr lang="en-US" sz="2400" dirty="0"/>
              <a:t>=0, x</a:t>
            </a:r>
            <a:r>
              <a:rPr lang="en-US" sz="2400" baseline="-25000" dirty="0"/>
              <a:t>2</a:t>
            </a:r>
            <a:r>
              <a:rPr lang="en-US" sz="2400" dirty="0"/>
              <a:t>=0, y</a:t>
            </a:r>
            <a:r>
              <a:rPr lang="en-US" sz="2400" baseline="-25000" dirty="0"/>
              <a:t>2</a:t>
            </a:r>
            <a:r>
              <a:rPr lang="en-US" sz="2400" dirty="0"/>
              <a:t>=10, ….)  </a:t>
            </a:r>
          </a:p>
          <a:p>
            <a:r>
              <a:rPr lang="en-US" sz="2400" dirty="0"/>
              <a:t>(x – x</a:t>
            </a:r>
            <a:r>
              <a:rPr lang="en-US" sz="2400" baseline="-25000" dirty="0"/>
              <a:t>i</a:t>
            </a:r>
            <a:r>
              <a:rPr lang="en-US" sz="2400" dirty="0"/>
              <a:t>)</a:t>
            </a:r>
            <a:r>
              <a:rPr lang="en-US" sz="2400" baseline="30000" dirty="0"/>
              <a:t>2</a:t>
            </a:r>
            <a:r>
              <a:rPr lang="en-US" sz="2400" dirty="0"/>
              <a:t> + (y- </a:t>
            </a:r>
            <a:r>
              <a:rPr lang="en-US" sz="2400" dirty="0" err="1"/>
              <a:t>y</a:t>
            </a:r>
            <a:r>
              <a:rPr lang="en-US" sz="2400" baseline="-25000" dirty="0" err="1"/>
              <a:t>i</a:t>
            </a:r>
            <a:r>
              <a:rPr lang="en-US" sz="2400" dirty="0"/>
              <a:t>)</a:t>
            </a:r>
            <a:r>
              <a:rPr lang="en-US" sz="2400" baseline="30000" dirty="0"/>
              <a:t>2</a:t>
            </a:r>
            <a:r>
              <a:rPr lang="en-US" sz="2400" dirty="0"/>
              <a:t> = d</a:t>
            </a:r>
            <a:r>
              <a:rPr lang="en-US" sz="2400" baseline="-25000" dirty="0"/>
              <a:t>i</a:t>
            </a:r>
            <a:r>
              <a:rPr lang="en-US" sz="2400" baseline="30000" dirty="0"/>
              <a:t>2</a:t>
            </a:r>
            <a:r>
              <a:rPr lang="en-US" sz="2400" dirty="0"/>
              <a:t> </a:t>
            </a:r>
          </a:p>
          <a:p>
            <a:r>
              <a:rPr lang="en-US" sz="2400" dirty="0"/>
              <a:t>-2xx</a:t>
            </a:r>
            <a:r>
              <a:rPr lang="en-US" sz="2400" baseline="-25000" dirty="0"/>
              <a:t>i</a:t>
            </a:r>
            <a:r>
              <a:rPr lang="en-US" sz="2400" dirty="0"/>
              <a:t> -2yy</a:t>
            </a:r>
            <a:r>
              <a:rPr lang="en-US" sz="2400" baseline="-25000" dirty="0"/>
              <a:t>i</a:t>
            </a:r>
            <a:r>
              <a:rPr lang="en-US" sz="2400" dirty="0"/>
              <a:t> + x</a:t>
            </a:r>
            <a:r>
              <a:rPr lang="en-US" sz="2400" baseline="30000" dirty="0"/>
              <a:t>2</a:t>
            </a:r>
            <a:r>
              <a:rPr lang="en-US" sz="2400" dirty="0"/>
              <a:t> + y</a:t>
            </a:r>
            <a:r>
              <a:rPr lang="en-US" sz="2400" baseline="30000" dirty="0"/>
              <a:t>2</a:t>
            </a:r>
            <a:r>
              <a:rPr lang="en-US" sz="2400" dirty="0"/>
              <a:t> = d</a:t>
            </a:r>
            <a:r>
              <a:rPr lang="en-US" sz="2400" baseline="-25000" dirty="0"/>
              <a:t>i</a:t>
            </a:r>
            <a:r>
              <a:rPr lang="en-US" sz="2400" baseline="30000" dirty="0"/>
              <a:t>2</a:t>
            </a:r>
            <a:r>
              <a:rPr lang="en-US" sz="2400" dirty="0"/>
              <a:t> – (x</a:t>
            </a:r>
            <a:r>
              <a:rPr lang="en-US" sz="2400" baseline="-25000" dirty="0"/>
              <a:t>i</a:t>
            </a:r>
            <a:r>
              <a:rPr lang="en-US" sz="2400" baseline="30000" dirty="0"/>
              <a:t>2</a:t>
            </a:r>
            <a:r>
              <a:rPr lang="en-US" sz="2400" dirty="0"/>
              <a:t> + y</a:t>
            </a:r>
            <a:r>
              <a:rPr lang="en-US" sz="2400" baseline="-25000" dirty="0"/>
              <a:t>i</a:t>
            </a:r>
            <a:r>
              <a:rPr lang="en-US" sz="2400" baseline="30000" dirty="0"/>
              <a:t>2</a:t>
            </a:r>
            <a:r>
              <a:rPr lang="en-US" sz="2400" dirty="0"/>
              <a:t>)</a:t>
            </a:r>
          </a:p>
          <a:p>
            <a:endParaRPr lang="en-US" sz="2400" dirty="0"/>
          </a:p>
          <a:p>
            <a:r>
              <a:rPr lang="en-US" sz="2400" dirty="0"/>
              <a:t>Let R = x</a:t>
            </a:r>
            <a:r>
              <a:rPr lang="en-US" sz="2400" baseline="30000" dirty="0"/>
              <a:t>2</a:t>
            </a:r>
            <a:r>
              <a:rPr lang="en-US" sz="2400" dirty="0"/>
              <a:t> + y</a:t>
            </a:r>
            <a:r>
              <a:rPr lang="en-US" sz="2400" baseline="30000" dirty="0"/>
              <a:t>2</a:t>
            </a:r>
            <a:r>
              <a:rPr lang="en-US" sz="2400" dirty="0"/>
              <a:t> </a:t>
            </a:r>
          </a:p>
          <a:p>
            <a:pPr lvl="1"/>
            <a:r>
              <a:rPr lang="en-US" dirty="0">
                <a:solidFill>
                  <a:srgbClr val="0070C0"/>
                </a:solidFill>
              </a:rPr>
              <a:t>-2x</a:t>
            </a:r>
            <a:r>
              <a:rPr lang="en-US" baseline="-25000" dirty="0">
                <a:solidFill>
                  <a:srgbClr val="0070C0"/>
                </a:solidFill>
              </a:rPr>
              <a:t>i</a:t>
            </a:r>
            <a:r>
              <a:rPr lang="en-US" dirty="0">
                <a:solidFill>
                  <a:srgbClr val="0070C0"/>
                </a:solidFill>
              </a:rPr>
              <a:t>x -2y</a:t>
            </a:r>
            <a:r>
              <a:rPr lang="en-US" baseline="-25000" dirty="0">
                <a:solidFill>
                  <a:srgbClr val="0070C0"/>
                </a:solidFill>
              </a:rPr>
              <a:t>i</a:t>
            </a:r>
            <a:r>
              <a:rPr lang="en-US" dirty="0">
                <a:solidFill>
                  <a:srgbClr val="0070C0"/>
                </a:solidFill>
              </a:rPr>
              <a:t>y + R = d</a:t>
            </a:r>
            <a:r>
              <a:rPr lang="en-US" baseline="-25000" dirty="0">
                <a:solidFill>
                  <a:srgbClr val="0070C0"/>
                </a:solidFill>
              </a:rPr>
              <a:t>i</a:t>
            </a:r>
            <a:r>
              <a:rPr lang="en-US" baseline="30000" dirty="0">
                <a:solidFill>
                  <a:srgbClr val="0070C0"/>
                </a:solidFill>
              </a:rPr>
              <a:t>2</a:t>
            </a:r>
            <a:r>
              <a:rPr lang="en-US" dirty="0">
                <a:solidFill>
                  <a:srgbClr val="0070C0"/>
                </a:solidFill>
              </a:rPr>
              <a:t> – (x</a:t>
            </a:r>
            <a:r>
              <a:rPr lang="en-US" baseline="-25000" dirty="0">
                <a:solidFill>
                  <a:srgbClr val="0070C0"/>
                </a:solidFill>
              </a:rPr>
              <a:t>i</a:t>
            </a:r>
            <a:r>
              <a:rPr lang="en-US" baseline="30000" dirty="0">
                <a:solidFill>
                  <a:srgbClr val="0070C0"/>
                </a:solidFill>
              </a:rPr>
              <a:t>2</a:t>
            </a:r>
            <a:r>
              <a:rPr lang="en-US" dirty="0">
                <a:solidFill>
                  <a:srgbClr val="0070C0"/>
                </a:solidFill>
              </a:rPr>
              <a:t> + y</a:t>
            </a:r>
            <a:r>
              <a:rPr lang="en-US" baseline="-25000" dirty="0">
                <a:solidFill>
                  <a:srgbClr val="0070C0"/>
                </a:solidFill>
              </a:rPr>
              <a:t>i</a:t>
            </a:r>
            <a:r>
              <a:rPr lang="en-US" baseline="30000" dirty="0">
                <a:solidFill>
                  <a:srgbClr val="0070C0"/>
                </a:solidFill>
              </a:rPr>
              <a:t>2</a:t>
            </a:r>
            <a:r>
              <a:rPr lang="en-US" dirty="0">
                <a:solidFill>
                  <a:srgbClr val="0070C0"/>
                </a:solidFill>
              </a:rPr>
              <a:t>)</a:t>
            </a:r>
          </a:p>
          <a:p>
            <a:endParaRPr lang="en-US" sz="2400" dirty="0"/>
          </a:p>
        </p:txBody>
      </p:sp>
      <p:sp>
        <p:nvSpPr>
          <p:cNvPr id="3" name="Slide Number Placeholder 2"/>
          <p:cNvSpPr>
            <a:spLocks noGrp="1"/>
          </p:cNvSpPr>
          <p:nvPr>
            <p:ph type="sldNum" sz="quarter" idx="12"/>
          </p:nvPr>
        </p:nvSpPr>
        <p:spPr>
          <a:xfrm>
            <a:off x="8628553" y="6453386"/>
            <a:ext cx="1197219" cy="404614"/>
          </a:xfrm>
          <a:prstGeom prst="rect">
            <a:avLst/>
          </a:prstGeom>
        </p:spPr>
        <p:txBody>
          <a:bodyPr vert="horz" lIns="91440" tIns="45720" rIns="91440" bIns="45720" rtlCol="0" anchor="ctr"/>
          <a:lstStyle>
            <a:defPPr>
              <a:defRPr lang="en-US"/>
            </a:defPPr>
            <a:lvl1pPr algn="r" rtl="0" fontAlgn="base">
              <a:spcBef>
                <a:spcPct val="0"/>
              </a:spcBef>
              <a:spcAft>
                <a:spcPct val="0"/>
              </a:spcAft>
              <a:defRPr sz="1000" b="1" kern="1200" baseline="0">
                <a:solidFill>
                  <a:schemeClr val="tx2"/>
                </a:solidFill>
                <a:latin typeface="Times New Roman" pitchFamily="18" charset="0"/>
                <a:ea typeface="+mn-ea"/>
                <a:cs typeface="+mn-cs"/>
              </a:defRPr>
            </a:lvl1pPr>
            <a:lvl2pPr marL="457200" algn="l" rtl="0" fontAlgn="base">
              <a:spcBef>
                <a:spcPct val="0"/>
              </a:spcBef>
              <a:spcAft>
                <a:spcPct val="0"/>
              </a:spcAft>
              <a:defRPr sz="2800" b="1" kern="1200">
                <a:solidFill>
                  <a:srgbClr val="FFCC99"/>
                </a:solidFill>
                <a:latin typeface="Times New Roman" pitchFamily="18" charset="0"/>
                <a:ea typeface="+mn-ea"/>
                <a:cs typeface="+mn-cs"/>
              </a:defRPr>
            </a:lvl2pPr>
            <a:lvl3pPr marL="914400" algn="l" rtl="0" fontAlgn="base">
              <a:spcBef>
                <a:spcPct val="0"/>
              </a:spcBef>
              <a:spcAft>
                <a:spcPct val="0"/>
              </a:spcAft>
              <a:defRPr sz="2800" b="1" kern="1200">
                <a:solidFill>
                  <a:srgbClr val="FFCC99"/>
                </a:solidFill>
                <a:latin typeface="Times New Roman" pitchFamily="18" charset="0"/>
                <a:ea typeface="+mn-ea"/>
                <a:cs typeface="+mn-cs"/>
              </a:defRPr>
            </a:lvl3pPr>
            <a:lvl4pPr marL="1371600" algn="l" rtl="0" fontAlgn="base">
              <a:spcBef>
                <a:spcPct val="0"/>
              </a:spcBef>
              <a:spcAft>
                <a:spcPct val="0"/>
              </a:spcAft>
              <a:defRPr sz="2800" b="1" kern="1200">
                <a:solidFill>
                  <a:srgbClr val="FFCC99"/>
                </a:solidFill>
                <a:latin typeface="Times New Roman" pitchFamily="18" charset="0"/>
                <a:ea typeface="+mn-ea"/>
                <a:cs typeface="+mn-cs"/>
              </a:defRPr>
            </a:lvl4pPr>
            <a:lvl5pPr marL="1828800" algn="l" rtl="0" fontAlgn="base">
              <a:spcBef>
                <a:spcPct val="0"/>
              </a:spcBef>
              <a:spcAft>
                <a:spcPct val="0"/>
              </a:spcAft>
              <a:defRPr sz="2800" b="1" kern="1200">
                <a:solidFill>
                  <a:srgbClr val="FFCC99"/>
                </a:solidFill>
                <a:latin typeface="Times New Roman" pitchFamily="18" charset="0"/>
                <a:ea typeface="+mn-ea"/>
                <a:cs typeface="+mn-cs"/>
              </a:defRPr>
            </a:lvl5pPr>
            <a:lvl6pPr marL="2286000" algn="l" defTabSz="914400" rtl="0" eaLnBrk="1" latinLnBrk="0" hangingPunct="1">
              <a:defRPr sz="2800" b="1" kern="1200">
                <a:solidFill>
                  <a:srgbClr val="FFCC99"/>
                </a:solidFill>
                <a:latin typeface="Times New Roman" pitchFamily="18" charset="0"/>
                <a:ea typeface="+mn-ea"/>
                <a:cs typeface="+mn-cs"/>
              </a:defRPr>
            </a:lvl6pPr>
            <a:lvl7pPr marL="2743200" algn="l" defTabSz="914400" rtl="0" eaLnBrk="1" latinLnBrk="0" hangingPunct="1">
              <a:defRPr sz="2800" b="1" kern="1200">
                <a:solidFill>
                  <a:srgbClr val="FFCC99"/>
                </a:solidFill>
                <a:latin typeface="Times New Roman" pitchFamily="18" charset="0"/>
                <a:ea typeface="+mn-ea"/>
                <a:cs typeface="+mn-cs"/>
              </a:defRPr>
            </a:lvl7pPr>
            <a:lvl8pPr marL="3200400" algn="l" defTabSz="914400" rtl="0" eaLnBrk="1" latinLnBrk="0" hangingPunct="1">
              <a:defRPr sz="2800" b="1" kern="1200">
                <a:solidFill>
                  <a:srgbClr val="FFCC99"/>
                </a:solidFill>
                <a:latin typeface="Times New Roman" pitchFamily="18" charset="0"/>
                <a:ea typeface="+mn-ea"/>
                <a:cs typeface="+mn-cs"/>
              </a:defRPr>
            </a:lvl8pPr>
            <a:lvl9pPr marL="3657600" algn="l" defTabSz="914400" rtl="0" eaLnBrk="1" latinLnBrk="0" hangingPunct="1">
              <a:defRPr sz="2800" b="1" kern="1200">
                <a:solidFill>
                  <a:srgbClr val="FFCC99"/>
                </a:solidFill>
                <a:latin typeface="Times New Roman" pitchFamily="18" charset="0"/>
                <a:ea typeface="+mn-ea"/>
                <a:cs typeface="+mn-cs"/>
              </a:defRPr>
            </a:lvl9pPr>
          </a:lstStyle>
          <a:p>
            <a:fld id="{69E57DC2-970A-4B3E-BB1C-7A09969E49DF}" type="slidenum">
              <a:rPr lang="en-US" smtClean="0"/>
              <a:pPr/>
              <a:t>104</a:t>
            </a:fld>
            <a:endParaRPr lang="en-US" dirty="0"/>
          </a:p>
        </p:txBody>
      </p:sp>
    </p:spTree>
    <p:extLst>
      <p:ext uri="{BB962C8B-B14F-4D97-AF65-F5344CB8AC3E}">
        <p14:creationId xmlns:p14="http://schemas.microsoft.com/office/powerpoint/2010/main" val="31367224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1190" y="489739"/>
            <a:ext cx="9086167" cy="576064"/>
          </a:xfrm>
          <a:prstGeom prst="rect">
            <a:avLst/>
          </a:prstGeom>
        </p:spPr>
      </p:pic>
      <p:sp>
        <p:nvSpPr>
          <p:cNvPr id="3" name="TextBox 2"/>
          <p:cNvSpPr txBox="1"/>
          <p:nvPr/>
        </p:nvSpPr>
        <p:spPr>
          <a:xfrm>
            <a:off x="1919536" y="188640"/>
            <a:ext cx="5328592" cy="1754326"/>
          </a:xfrm>
          <a:prstGeom prst="rect">
            <a:avLst/>
          </a:prstGeom>
          <a:noFill/>
        </p:spPr>
        <p:txBody>
          <a:bodyPr wrap="square" rtlCol="0">
            <a:spAutoFit/>
          </a:bodyPr>
          <a:lstStyle/>
          <a:p>
            <a:r>
              <a:rPr lang="en-US" dirty="0">
                <a:highlight>
                  <a:srgbClr val="FFFFFF"/>
                </a:highlight>
              </a:rPr>
              <a:t>Recall:</a:t>
            </a:r>
          </a:p>
          <a:p>
            <a:endParaRPr lang="en-US" dirty="0">
              <a:highlight>
                <a:srgbClr val="FFFFFF"/>
              </a:highlight>
            </a:endParaRPr>
          </a:p>
          <a:p>
            <a:endParaRPr lang="en-US" dirty="0">
              <a:highlight>
                <a:srgbClr val="FFFFFF"/>
              </a:highlight>
            </a:endParaRPr>
          </a:p>
          <a:p>
            <a:r>
              <a:rPr lang="en-US" dirty="0">
                <a:highlight>
                  <a:srgbClr val="FFFFFF"/>
                </a:highlight>
              </a:rPr>
              <a:t>In this case, </a:t>
            </a:r>
          </a:p>
          <a:p>
            <a:endParaRPr lang="en-US" dirty="0">
              <a:highlight>
                <a:srgbClr val="FFFFFF"/>
              </a:highlight>
            </a:endParaRPr>
          </a:p>
          <a:p>
            <a:endParaRPr lang="en-US" dirty="0">
              <a:highlight>
                <a:srgbClr val="FFFFFF"/>
              </a:highlight>
            </a:endParaRPr>
          </a:p>
        </p:txBody>
      </p:sp>
      <mc:AlternateContent xmlns:mc="http://schemas.openxmlformats.org/markup-compatibility/2006">
        <mc:Choice xmlns:a14="http://schemas.microsoft.com/office/drawing/2010/main" Requires="a14">
          <p:sp>
            <p:nvSpPr>
              <p:cNvPr id="6" name="Rectangle 5"/>
              <p:cNvSpPr/>
              <p:nvPr/>
            </p:nvSpPr>
            <p:spPr>
              <a:xfrm>
                <a:off x="7069743" y="1971044"/>
                <a:ext cx="1931170"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m:t>
                      </m:r>
                      <m:r>
                        <a:rPr lang="en-US">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1">
                                    <a:latin typeface="Cambria Math" panose="02040503050406030204" pitchFamily="18" charset="0"/>
                                  </a:rPr>
                                  <m:t>𝟒𝟕</m:t>
                                </m:r>
                                <m:r>
                                  <a:rPr lang="en-US" b="1">
                                    <a:latin typeface="Cambria Math" panose="02040503050406030204" pitchFamily="18" charset="0"/>
                                  </a:rPr>
                                  <m:t> −</m:t>
                                </m:r>
                                <m:r>
                                  <a:rPr lang="en-US" b="1">
                                    <a:latin typeface="Cambria Math" panose="02040503050406030204" pitchFamily="18" charset="0"/>
                                  </a:rPr>
                                  <m:t>𝟎</m:t>
                                </m:r>
                              </m:e>
                            </m:mr>
                            <m:mr>
                              <m:e>
                                <m:r>
                                  <a:rPr lang="en-US" b="1">
                                    <a:latin typeface="Cambria Math" panose="02040503050406030204" pitchFamily="18" charset="0"/>
                                  </a:rPr>
                                  <m:t>𝟓𝟓</m:t>
                                </m:r>
                                <m:r>
                                  <a:rPr lang="en-US" b="1">
                                    <a:latin typeface="Cambria Math" panose="02040503050406030204" pitchFamily="18" charset="0"/>
                                  </a:rPr>
                                  <m:t> −</m:t>
                                </m:r>
                                <m:r>
                                  <a:rPr lang="en-US" b="1">
                                    <a:latin typeface="Cambria Math" panose="02040503050406030204" pitchFamily="18" charset="0"/>
                                  </a:rPr>
                                  <m:t>𝟏𝟎𝟎</m:t>
                                </m:r>
                              </m:e>
                            </m:mr>
                            <m:mr>
                              <m:e>
                                <m:r>
                                  <a:rPr lang="en-US" b="1">
                                    <a:latin typeface="Cambria Math" panose="02040503050406030204" pitchFamily="18" charset="0"/>
                                  </a:rPr>
                                  <m:t>𝟓𝟐</m:t>
                                </m:r>
                                <m:r>
                                  <a:rPr lang="en-US" b="1" i="1">
                                    <a:latin typeface="Cambria Math" panose="02040503050406030204" pitchFamily="18" charset="0"/>
                                  </a:rPr>
                                  <m:t> −</m:t>
                                </m:r>
                                <m:r>
                                  <a:rPr lang="en-US" b="1" i="1">
                                    <a:latin typeface="Cambria Math" panose="02040503050406030204" pitchFamily="18" charset="0"/>
                                  </a:rPr>
                                  <m:t>𝟐𝟎𝟎</m:t>
                                </m:r>
                              </m:e>
                            </m:mr>
                            <m:mr>
                              <m:e>
                                <m:r>
                                  <a:rPr lang="en-US" b="1">
                                    <a:latin typeface="Cambria Math" panose="02040503050406030204" pitchFamily="18" charset="0"/>
                                  </a:rPr>
                                  <m:t>𝟒𝟓</m:t>
                                </m:r>
                                <m:r>
                                  <a:rPr lang="en-US" b="1">
                                    <a:latin typeface="Cambria Math" panose="02040503050406030204" pitchFamily="18" charset="0"/>
                                  </a:rPr>
                                  <m:t> −</m:t>
                                </m:r>
                                <m:r>
                                  <a:rPr lang="en-US" b="1">
                                    <a:latin typeface="Cambria Math" panose="02040503050406030204" pitchFamily="18" charset="0"/>
                                  </a:rPr>
                                  <m:t>𝟏𝟎𝟎</m:t>
                                </m:r>
                              </m:e>
                            </m:mr>
                          </m:m>
                        </m:e>
                      </m:d>
                    </m:oMath>
                  </m:oMathPara>
                </a14:m>
                <a:endParaRPr lang="en-US" dirty="0"/>
              </a:p>
            </p:txBody>
          </p:sp>
        </mc:Choice>
        <mc:Fallback>
          <p:sp>
            <p:nvSpPr>
              <p:cNvPr id="6" name="Rectangle 5"/>
              <p:cNvSpPr>
                <a:spLocks noRot="1" noChangeAspect="1" noMove="1" noResize="1" noEditPoints="1" noAdjustHandles="1" noChangeArrowheads="1" noChangeShapeType="1" noTextEdit="1"/>
              </p:cNvSpPr>
              <p:nvPr/>
            </p:nvSpPr>
            <p:spPr>
              <a:xfrm>
                <a:off x="7069743" y="1971044"/>
                <a:ext cx="1931170" cy="1112805"/>
              </a:xfrm>
              <a:prstGeom prst="rect">
                <a:avLst/>
              </a:prstGeom>
              <a:blipFill>
                <a:blip r:embed="rId3"/>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1919536" y="2091467"/>
                <a:ext cx="3187860" cy="1452962"/>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𝑨</m:t>
                      </m:r>
                      <m:r>
                        <a:rPr lang="en-US" sz="2400" b="1">
                          <a:solidFill>
                            <a:srgbClr val="000000"/>
                          </a:solidFill>
                          <a:latin typeface="Cambria Math" panose="02040503050406030204" pitchFamily="18" charset="0"/>
                          <a:ea typeface="SimSun" panose="02010600030101010101" pitchFamily="2" charset="-122"/>
                          <a:cs typeface="Times New Roman" panose="02020603050405020304" pitchFamily="18" charset="0"/>
                        </a:rPr>
                        <m:t>=</m:t>
                      </m:r>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 </m:t>
                      </m:r>
                      <m:d>
                        <m:dPr>
                          <m:begChr m:val="["/>
                          <m:endChr m:val="]"/>
                          <m:ctrlP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3"/>
                                    <m:mcJc m:val="center"/>
                                  </m:mcPr>
                                </m:mc>
                              </m:mcs>
                              <m:ctrlP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ctrlPr>
                            </m:mPr>
                            <m:mr>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𝟎</m:t>
                                </m:r>
                              </m:e>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𝟎</m:t>
                                </m:r>
                              </m:e>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𝟏</m:t>
                                </m:r>
                              </m:e>
                            </m:mr>
                            <m:mr>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𝟎</m:t>
                                </m:r>
                              </m:e>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m:t>
                                </m:r>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𝟐𝟎</m:t>
                                </m:r>
                              </m:e>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𝟏</m:t>
                                </m:r>
                              </m:e>
                            </m:mr>
                            <m:mr>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m:t>
                                </m:r>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𝟐𝟎</m:t>
                                </m:r>
                              </m:e>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m:t>
                                </m:r>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𝟐𝟎</m:t>
                                </m:r>
                              </m:e>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𝟏</m:t>
                                </m:r>
                              </m:e>
                            </m:mr>
                            <m:mr>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m:t>
                                </m:r>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𝟐𝟎</m:t>
                                </m:r>
                              </m:e>
                              <m:e>
                                <m:r>
                                  <a:rPr lang="en-US" sz="24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𝟎</m:t>
                                </m:r>
                              </m:e>
                              <m:e>
                                <m:r>
                                  <a:rPr lang="en-US" sz="2400" b="1" i="1">
                                    <a:solidFill>
                                      <a:srgbClr val="000000"/>
                                    </a:solidFill>
                                    <a:latin typeface="Cambria Math" panose="02040503050406030204" pitchFamily="18" charset="0"/>
                                    <a:ea typeface="Cambria Math" panose="02040503050406030204" pitchFamily="18" charset="0"/>
                                    <a:cs typeface="Cambria Math" panose="02040503050406030204" pitchFamily="18" charset="0"/>
                                  </a:rPr>
                                  <m:t>𝟏</m:t>
                                </m:r>
                              </m:e>
                            </m:mr>
                          </m:m>
                        </m:e>
                      </m:d>
                    </m:oMath>
                  </m:oMathPara>
                </a14:m>
                <a:endParaRPr lang="en-US" sz="1200">
                  <a:latin typeface="Times New Roman" panose="02020603050405020304" pitchFamily="18" charset="0"/>
                  <a:ea typeface="SimSun" panose="02010600030101010101" pitchFamily="2" charset="-122"/>
                </a:endParaRPr>
              </a:p>
            </p:txBody>
          </p:sp>
        </mc:Choice>
        <mc:Fallback>
          <p:sp>
            <p:nvSpPr>
              <p:cNvPr id="7" name="Rectangle 6"/>
              <p:cNvSpPr>
                <a:spLocks noRot="1" noChangeAspect="1" noMove="1" noResize="1" noEditPoints="1" noAdjustHandles="1" noChangeArrowheads="1" noChangeShapeType="1" noTextEdit="1"/>
              </p:cNvSpPr>
              <p:nvPr/>
            </p:nvSpPr>
            <p:spPr>
              <a:xfrm>
                <a:off x="1919536" y="2091467"/>
                <a:ext cx="3187860" cy="1452962"/>
              </a:xfrm>
              <a:prstGeom prst="rect">
                <a:avLst/>
              </a:prstGeom>
              <a:blipFill>
                <a:blip r:embed="rId4"/>
                <a:stretch>
                  <a:fillRect b="-34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5313989" y="2230214"/>
                <a:ext cx="1552669" cy="1172950"/>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sz="28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𝒙</m:t>
                      </m:r>
                      <m:r>
                        <a:rPr lang="en-US" sz="2800" b="1">
                          <a:solidFill>
                            <a:srgbClr val="000000"/>
                          </a:solidFill>
                          <a:latin typeface="Cambria Math" panose="02040503050406030204" pitchFamily="18" charset="0"/>
                          <a:ea typeface="SimSun" panose="02010600030101010101" pitchFamily="2" charset="-122"/>
                          <a:cs typeface="Times New Roman" panose="02020603050405020304" pitchFamily="18" charset="0"/>
                        </a:rPr>
                        <m:t>=</m:t>
                      </m:r>
                      <m:r>
                        <a:rPr lang="en-US" sz="28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 </m:t>
                      </m:r>
                      <m:d>
                        <m:dPr>
                          <m:begChr m:val="["/>
                          <m:endChr m:val="]"/>
                          <m:ctrlPr>
                            <a:rPr lang="en-US" sz="28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ctrlPr>
                        </m:dPr>
                        <m:e>
                          <m:eqArr>
                            <m:eqArrPr>
                              <m:ctrlPr>
                                <a:rPr lang="en-US" sz="28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ctrlPr>
                            </m:eqArrPr>
                            <m:e>
                              <m:r>
                                <a:rPr lang="en-US" sz="28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𝒙</m:t>
                              </m:r>
                            </m:e>
                            <m:e>
                              <m:r>
                                <a:rPr lang="en-US" sz="2800" b="1" i="1">
                                  <a:solidFill>
                                    <a:srgbClr val="000000"/>
                                  </a:solidFill>
                                  <a:latin typeface="Cambria Math" panose="02040503050406030204" pitchFamily="18" charset="0"/>
                                  <a:ea typeface="SimSun" panose="02010600030101010101" pitchFamily="2" charset="-122"/>
                                  <a:cs typeface="Times New Roman" panose="02020603050405020304" pitchFamily="18" charset="0"/>
                                </a:rPr>
                                <m:t>𝒚</m:t>
                              </m:r>
                            </m:e>
                            <m:e>
                              <m:r>
                                <a:rPr lang="en-US" sz="2800" b="1" i="1">
                                  <a:solidFill>
                                    <a:srgbClr val="000000"/>
                                  </a:solidFill>
                                  <a:latin typeface="Cambria Math" panose="02040503050406030204" pitchFamily="18" charset="0"/>
                                  <a:ea typeface="Cambria Math" panose="02040503050406030204" pitchFamily="18" charset="0"/>
                                  <a:cs typeface="Cambria Math" panose="02040503050406030204" pitchFamily="18" charset="0"/>
                                </a:rPr>
                                <m:t>𝑹</m:t>
                              </m:r>
                            </m:e>
                          </m:eqArr>
                        </m:e>
                      </m:d>
                    </m:oMath>
                  </m:oMathPara>
                </a14:m>
                <a:endParaRPr lang="en-US" sz="1200">
                  <a:latin typeface="Times New Roman" panose="02020603050405020304" pitchFamily="18" charset="0"/>
                  <a:ea typeface="SimSun" panose="02010600030101010101" pitchFamily="2" charset="-122"/>
                </a:endParaRPr>
              </a:p>
            </p:txBody>
          </p:sp>
        </mc:Choice>
        <mc:Fallback>
          <p:sp>
            <p:nvSpPr>
              <p:cNvPr id="8" name="Rectangle 7"/>
              <p:cNvSpPr>
                <a:spLocks noRot="1" noChangeAspect="1" noMove="1" noResize="1" noEditPoints="1" noAdjustHandles="1" noChangeArrowheads="1" noChangeShapeType="1" noTextEdit="1"/>
              </p:cNvSpPr>
              <p:nvPr/>
            </p:nvSpPr>
            <p:spPr>
              <a:xfrm>
                <a:off x="5313989" y="2230214"/>
                <a:ext cx="1552669" cy="1172950"/>
              </a:xfrm>
              <a:prstGeom prst="rect">
                <a:avLst/>
              </a:prstGeom>
              <a:blipFill>
                <a:blip r:embed="rId5"/>
                <a:stretch>
                  <a:fillRect b="-6452"/>
                </a:stretch>
              </a:blipFill>
            </p:spPr>
            <p:txBody>
              <a:bodyPr/>
              <a:lstStyle/>
              <a:p>
                <a:r>
                  <a:rPr lang="en-US">
                    <a:noFill/>
                  </a:rPr>
                  <a:t> </a:t>
                </a:r>
              </a:p>
            </p:txBody>
          </p:sp>
        </mc:Fallback>
      </mc:AlternateContent>
      <p:sp>
        <p:nvSpPr>
          <p:cNvPr id="9" name="TextBox 8"/>
          <p:cNvSpPr txBox="1"/>
          <p:nvPr/>
        </p:nvSpPr>
        <p:spPr>
          <a:xfrm>
            <a:off x="1936552" y="3895939"/>
            <a:ext cx="3719288" cy="1200329"/>
          </a:xfrm>
          <a:prstGeom prst="rect">
            <a:avLst/>
          </a:prstGeom>
          <a:noFill/>
        </p:spPr>
        <p:txBody>
          <a:bodyPr wrap="none" rtlCol="0">
            <a:spAutoFit/>
          </a:bodyPr>
          <a:lstStyle/>
          <a:p>
            <a:r>
              <a:rPr lang="en-US" dirty="0"/>
              <a:t>x = 5.125, y = 4.625, </a:t>
            </a:r>
            <a:r>
              <a:rPr lang="en-US" dirty="0" err="1"/>
              <a:t>Ej</a:t>
            </a:r>
            <a:r>
              <a:rPr lang="en-US" dirty="0"/>
              <a:t> = 0.004578664</a:t>
            </a:r>
          </a:p>
          <a:p>
            <a:endParaRPr lang="en-US" dirty="0"/>
          </a:p>
          <a:p>
            <a:r>
              <a:rPr lang="en-US" dirty="0"/>
              <a:t>Note, R = 47.25, x</a:t>
            </a:r>
            <a:r>
              <a:rPr lang="en-US" baseline="30000" dirty="0"/>
              <a:t>2</a:t>
            </a:r>
            <a:r>
              <a:rPr lang="en-US" dirty="0"/>
              <a:t> + y</a:t>
            </a:r>
            <a:r>
              <a:rPr lang="en-US" baseline="30000" dirty="0"/>
              <a:t>2</a:t>
            </a:r>
            <a:r>
              <a:rPr lang="en-US" dirty="0"/>
              <a:t> = 47.65625</a:t>
            </a:r>
          </a:p>
          <a:p>
            <a:endParaRPr lang="en-US" dirty="0"/>
          </a:p>
        </p:txBody>
      </p:sp>
    </p:spTree>
    <p:extLst>
      <p:ext uri="{BB962C8B-B14F-4D97-AF65-F5344CB8AC3E}">
        <p14:creationId xmlns:p14="http://schemas.microsoft.com/office/powerpoint/2010/main" val="259967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05659" y="69454"/>
            <a:ext cx="10607405" cy="1485900"/>
          </a:xfrm>
        </p:spPr>
        <p:txBody>
          <a:bodyPr/>
          <a:lstStyle/>
          <a:p>
            <a:pPr eaLnBrk="1" hangingPunct="1"/>
            <a:r>
              <a:rPr lang="en-US" sz="4000" dirty="0">
                <a:latin typeface="+mn-lt"/>
              </a:rPr>
              <a:t>Energy consumption for wireless networking</a:t>
            </a:r>
            <a:endParaRPr lang="en-SG" sz="4000" dirty="0">
              <a:latin typeface="+mn-lt"/>
            </a:endParaRPr>
          </a:p>
        </p:txBody>
      </p:sp>
      <p:pic>
        <p:nvPicPr>
          <p:cNvPr id="29701" name="Picture 6"/>
          <p:cNvPicPr>
            <a:picLocks noChangeAspect="1" noChangeArrowheads="1"/>
          </p:cNvPicPr>
          <p:nvPr/>
        </p:nvPicPr>
        <p:blipFill>
          <a:blip r:embed="rId2" cstate="print"/>
          <a:srcRect/>
          <a:stretch>
            <a:fillRect/>
          </a:stretch>
        </p:blipFill>
        <p:spPr bwMode="auto">
          <a:xfrm>
            <a:off x="3876330" y="1279043"/>
            <a:ext cx="4751619" cy="1747682"/>
          </a:xfrm>
          <a:prstGeom prst="rect">
            <a:avLst/>
          </a:prstGeom>
          <a:noFill/>
          <a:ln w="9525">
            <a:noFill/>
            <a:miter lim="800000"/>
            <a:headEnd/>
            <a:tailEnd/>
          </a:ln>
        </p:spPr>
      </p:pic>
      <p:sp>
        <p:nvSpPr>
          <p:cNvPr id="2" name="TextBox 1"/>
          <p:cNvSpPr txBox="1"/>
          <p:nvPr/>
        </p:nvSpPr>
        <p:spPr>
          <a:xfrm>
            <a:off x="643563" y="3192860"/>
            <a:ext cx="11204367" cy="3108543"/>
          </a:xfrm>
          <a:prstGeom prst="rect">
            <a:avLst/>
          </a:prstGeom>
          <a:noFill/>
        </p:spPr>
        <p:txBody>
          <a:bodyPr wrap="square" rtlCol="0">
            <a:spAutoFit/>
          </a:bodyPr>
          <a:lstStyle/>
          <a:p>
            <a:r>
              <a:rPr lang="en-US" sz="2400" dirty="0">
                <a:latin typeface="+mj-lt"/>
              </a:rPr>
              <a:t>A mobile device with a battery capacity 9.62Wh transmits continuously on:</a:t>
            </a:r>
          </a:p>
          <a:p>
            <a:pPr marL="285750" indent="-285750">
              <a:buFont typeface="Arial" panose="020B0604020202020204" pitchFamily="34" charset="0"/>
              <a:buChar char="•"/>
            </a:pPr>
            <a:r>
              <a:rPr lang="en-US" sz="2400" dirty="0" err="1">
                <a:latin typeface="+mj-lt"/>
              </a:rPr>
              <a:t>WiFi</a:t>
            </a:r>
            <a:r>
              <a:rPr lang="en-US" sz="2400" dirty="0">
                <a:latin typeface="+mj-lt"/>
              </a:rPr>
              <a:t>: </a:t>
            </a:r>
          </a:p>
          <a:p>
            <a:pPr marL="742950" lvl="1" indent="-285750">
              <a:buFont typeface="Arial" panose="020B0604020202020204" pitchFamily="34" charset="0"/>
              <a:buChar char="•"/>
            </a:pPr>
            <a:r>
              <a:rPr lang="en-US" sz="2000" dirty="0">
                <a:latin typeface="+mj-lt"/>
              </a:rPr>
              <a:t>Considering only network energy consumption</a:t>
            </a:r>
          </a:p>
          <a:p>
            <a:pPr marL="1200150" lvl="2" indent="-285750">
              <a:buFont typeface="Arial" panose="020B0604020202020204" pitchFamily="34" charset="0"/>
              <a:buChar char="•"/>
            </a:pPr>
            <a:r>
              <a:rPr lang="en-US" sz="2000" dirty="0">
                <a:latin typeface="+mj-lt"/>
              </a:rPr>
              <a:t>Power consumption: 3.3V*219mA = 722.7 </a:t>
            </a:r>
            <a:r>
              <a:rPr lang="en-US" sz="2000" dirty="0" err="1">
                <a:latin typeface="+mj-lt"/>
              </a:rPr>
              <a:t>mW</a:t>
            </a:r>
            <a:endParaRPr lang="en-US" sz="2000" dirty="0">
              <a:latin typeface="+mj-lt"/>
            </a:endParaRPr>
          </a:p>
          <a:p>
            <a:pPr marL="742950" lvl="1" indent="-285750">
              <a:buFont typeface="Arial" panose="020B0604020202020204" pitchFamily="34" charset="0"/>
              <a:buChar char="•"/>
            </a:pPr>
            <a:r>
              <a:rPr lang="en-US" sz="2000" dirty="0">
                <a:latin typeface="+mj-lt"/>
              </a:rPr>
              <a:t>Duration =  9.62/0.7227 = 13.3hrs</a:t>
            </a:r>
          </a:p>
          <a:p>
            <a:pPr marL="742950" lvl="1" indent="-285750">
              <a:buFont typeface="Arial" panose="020B0604020202020204" pitchFamily="34" charset="0"/>
              <a:buChar char="•"/>
            </a:pPr>
            <a:r>
              <a:rPr lang="en-US" sz="2000" dirty="0">
                <a:latin typeface="+mj-lt"/>
              </a:rPr>
              <a:t>In practice, the duration is much shorter due to energy consumed by other components</a:t>
            </a:r>
          </a:p>
          <a:p>
            <a:pPr marL="285750" indent="-285750">
              <a:buFont typeface="Arial" panose="020B0604020202020204" pitchFamily="34" charset="0"/>
              <a:buChar char="•"/>
            </a:pPr>
            <a:r>
              <a:rPr lang="en-US" sz="2400" dirty="0">
                <a:latin typeface="+mj-lt"/>
              </a:rPr>
              <a:t>Bluetooth: (1.8V * 57mA = 102.6mW)</a:t>
            </a:r>
          </a:p>
          <a:p>
            <a:pPr marL="742950" lvl="1" indent="-285750">
              <a:buFont typeface="Arial" panose="020B0604020202020204" pitchFamily="34" charset="0"/>
              <a:buChar char="•"/>
            </a:pPr>
            <a:r>
              <a:rPr lang="en-US" sz="2400" dirty="0">
                <a:latin typeface="+mj-lt"/>
              </a:rPr>
              <a:t>Duration = 9.62/(1.8*0.057) = 93.76hrs</a:t>
            </a:r>
          </a:p>
          <a:p>
            <a:pPr lvl="1"/>
            <a:endParaRPr lang="en-US" sz="2000" dirty="0"/>
          </a:p>
        </p:txBody>
      </p:sp>
      <p:sp>
        <p:nvSpPr>
          <p:cNvPr id="3" name="Rectangle 2"/>
          <p:cNvSpPr/>
          <p:nvPr/>
        </p:nvSpPr>
        <p:spPr>
          <a:xfrm>
            <a:off x="7772400" y="2092036"/>
            <a:ext cx="706582" cy="498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58145" y="2092036"/>
            <a:ext cx="706582" cy="498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5C6FAEEE-D619-4E65-A0EF-E650D0B3166A}" type="slidenum">
              <a:rPr lang="en-US" smtClean="0"/>
              <a:t>11</a:t>
            </a:fld>
            <a:endParaRPr lang="en-US"/>
          </a:p>
        </p:txBody>
      </p:sp>
      <p:sp>
        <p:nvSpPr>
          <p:cNvPr id="5" name="Rectangle 4">
            <a:extLst>
              <a:ext uri="{FF2B5EF4-FFF2-40B4-BE49-F238E27FC236}">
                <a16:creationId xmlns:a16="http://schemas.microsoft.com/office/drawing/2014/main" id="{AE3AE81D-3AD1-477E-91DD-4935A2C9048F}"/>
              </a:ext>
            </a:extLst>
          </p:cNvPr>
          <p:cNvSpPr/>
          <p:nvPr/>
        </p:nvSpPr>
        <p:spPr>
          <a:xfrm>
            <a:off x="8888530" y="1641730"/>
            <a:ext cx="2673867" cy="1384995"/>
          </a:xfrm>
          <a:prstGeom prst="rect">
            <a:avLst/>
          </a:prstGeom>
        </p:spPr>
        <p:txBody>
          <a:bodyPr wrap="square">
            <a:spAutoFit/>
          </a:bodyPr>
          <a:lstStyle/>
          <a:p>
            <a:r>
              <a:rPr lang="en-SG" sz="1400" dirty="0"/>
              <a:t>Table taken from </a:t>
            </a:r>
            <a:r>
              <a:rPr lang="en-SG" sz="1400" dirty="0" err="1"/>
              <a:t>Jin-Shyan</a:t>
            </a:r>
            <a:r>
              <a:rPr lang="en-SG" sz="1400" dirty="0"/>
              <a:t> Lee, Yu-Wei </a:t>
            </a:r>
            <a:r>
              <a:rPr lang="en-SG" sz="1400" dirty="0" err="1"/>
              <a:t>Su</a:t>
            </a:r>
            <a:r>
              <a:rPr lang="en-SG" sz="1400" dirty="0"/>
              <a:t>, and Chung-Chou Shen, “A Comparative Study of Wireless Protocols: Bluetooth, UWB, ZigBee, and Wi-Fi,” IECON, 2007 </a:t>
            </a:r>
            <a:endParaRPr lang="en-US" sz="1400" dirty="0"/>
          </a:p>
        </p:txBody>
      </p:sp>
    </p:spTree>
    <p:extLst>
      <p:ext uri="{BB962C8B-B14F-4D97-AF65-F5344CB8AC3E}">
        <p14:creationId xmlns:p14="http://schemas.microsoft.com/office/powerpoint/2010/main" val="319506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srcRect/>
          <a:stretch>
            <a:fillRect/>
          </a:stretch>
        </p:blipFill>
        <p:spPr bwMode="auto">
          <a:xfrm>
            <a:off x="3153523" y="2460988"/>
            <a:ext cx="5884953" cy="3554050"/>
          </a:xfrm>
          <a:prstGeom prst="rect">
            <a:avLst/>
          </a:prstGeom>
          <a:noFill/>
          <a:ln w="9525">
            <a:noFill/>
            <a:miter lim="800000"/>
            <a:headEnd/>
            <a:tailEnd/>
          </a:ln>
        </p:spPr>
      </p:pic>
      <p:sp>
        <p:nvSpPr>
          <p:cNvPr id="3" name="TextBox 2"/>
          <p:cNvSpPr txBox="1"/>
          <p:nvPr/>
        </p:nvSpPr>
        <p:spPr>
          <a:xfrm>
            <a:off x="356135" y="1274191"/>
            <a:ext cx="11242697" cy="8925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Devices </a:t>
            </a:r>
            <a:r>
              <a:rPr lang="en-US" sz="2800" dirty="0">
                <a:latin typeface="+mj-lt"/>
              </a:rPr>
              <a:t>rarely</a:t>
            </a:r>
            <a:r>
              <a:rPr lang="en-US" sz="2400" dirty="0">
                <a:latin typeface="+mj-lt"/>
              </a:rPr>
              <a:t> transmit continuously.</a:t>
            </a:r>
          </a:p>
          <a:p>
            <a:pPr marL="342900" indent="-342900">
              <a:buFont typeface="Arial" panose="020B0604020202020204" pitchFamily="34" charset="0"/>
              <a:buChar char="•"/>
            </a:pPr>
            <a:r>
              <a:rPr lang="en-US" sz="2400" dirty="0">
                <a:latin typeface="+mj-lt"/>
              </a:rPr>
              <a:t>Having different </a:t>
            </a:r>
            <a:r>
              <a:rPr lang="en-US" sz="2400" dirty="0">
                <a:latin typeface="+mj-lt"/>
                <a:hlinkClick r:id="rId4" action="ppaction://hlinksldjump"/>
              </a:rPr>
              <a:t>power states </a:t>
            </a:r>
            <a:r>
              <a:rPr lang="en-US" sz="2400" dirty="0">
                <a:latin typeface="+mj-lt"/>
              </a:rPr>
              <a:t>allow power consumption to be reduced</a:t>
            </a:r>
          </a:p>
        </p:txBody>
      </p:sp>
      <p:sp>
        <p:nvSpPr>
          <p:cNvPr id="4" name="Slide Number Placeholder 3"/>
          <p:cNvSpPr>
            <a:spLocks noGrp="1"/>
          </p:cNvSpPr>
          <p:nvPr>
            <p:ph type="sldNum" sz="quarter" idx="12"/>
          </p:nvPr>
        </p:nvSpPr>
        <p:spPr/>
        <p:txBody>
          <a:bodyPr/>
          <a:lstStyle/>
          <a:p>
            <a:fld id="{5C6FAEEE-D619-4E65-A0EF-E650D0B3166A}" type="slidenum">
              <a:rPr lang="en-US" smtClean="0"/>
              <a:t>12</a:t>
            </a:fld>
            <a:endParaRPr lang="en-US"/>
          </a:p>
        </p:txBody>
      </p:sp>
      <p:sp>
        <p:nvSpPr>
          <p:cNvPr id="5" name="Rectangle 4">
            <a:extLst>
              <a:ext uri="{FF2B5EF4-FFF2-40B4-BE49-F238E27FC236}">
                <a16:creationId xmlns:a16="http://schemas.microsoft.com/office/drawing/2014/main" id="{EF1A7023-247D-4E58-8474-D16CBC2BA653}"/>
              </a:ext>
            </a:extLst>
          </p:cNvPr>
          <p:cNvSpPr/>
          <p:nvPr/>
        </p:nvSpPr>
        <p:spPr>
          <a:xfrm>
            <a:off x="1274618" y="6075869"/>
            <a:ext cx="10591311" cy="584775"/>
          </a:xfrm>
          <a:prstGeom prst="rect">
            <a:avLst/>
          </a:prstGeom>
        </p:spPr>
        <p:txBody>
          <a:bodyPr wrap="square">
            <a:spAutoFit/>
          </a:bodyPr>
          <a:lstStyle/>
          <a:p>
            <a:pPr marL="342900" lvl="1" indent="-342900">
              <a:buClr>
                <a:schemeClr val="folHlink"/>
              </a:buClr>
              <a:buSzPct val="60000"/>
            </a:pPr>
            <a:r>
              <a:rPr lang="en-SG" sz="1600" dirty="0"/>
              <a:t>Ashish Sharma, Vishnu </a:t>
            </a:r>
            <a:r>
              <a:rPr lang="en-SG" sz="1600" dirty="0" err="1"/>
              <a:t>Navda</a:t>
            </a:r>
            <a:r>
              <a:rPr lang="en-SG" sz="1600" dirty="0"/>
              <a:t>, Ramachandran </a:t>
            </a:r>
            <a:r>
              <a:rPr lang="en-SG" sz="1600" dirty="0" err="1"/>
              <a:t>Ramjee</a:t>
            </a:r>
            <a:r>
              <a:rPr lang="en-SG" sz="1600" dirty="0"/>
              <a:t>, Venkat Padmanabhan, and Elizabeth Belding, Cool-Tether: Energy Efficient On-the-fly </a:t>
            </a:r>
            <a:r>
              <a:rPr lang="en-SG" sz="1600" dirty="0" err="1"/>
              <a:t>WiFi</a:t>
            </a:r>
            <a:r>
              <a:rPr lang="en-SG" sz="1600" dirty="0"/>
              <a:t> Hot-spots using Mobile Phones, in </a:t>
            </a:r>
            <a:r>
              <a:rPr lang="en-SG" sz="1600" dirty="0" err="1"/>
              <a:t>CoNEXT</a:t>
            </a:r>
            <a:r>
              <a:rPr lang="en-SG" sz="1600" dirty="0"/>
              <a:t> 2009. </a:t>
            </a:r>
          </a:p>
        </p:txBody>
      </p:sp>
      <p:sp>
        <p:nvSpPr>
          <p:cNvPr id="8" name="Title 1">
            <a:extLst>
              <a:ext uri="{FF2B5EF4-FFF2-40B4-BE49-F238E27FC236}">
                <a16:creationId xmlns:a16="http://schemas.microsoft.com/office/drawing/2014/main" id="{C20286DD-4B42-1C0E-BBFA-DBF8CEB728B0}"/>
              </a:ext>
            </a:extLst>
          </p:cNvPr>
          <p:cNvSpPr txBox="1">
            <a:spLocks/>
          </p:cNvSpPr>
          <p:nvPr/>
        </p:nvSpPr>
        <p:spPr>
          <a:xfrm>
            <a:off x="356135" y="121882"/>
            <a:ext cx="10607405" cy="1485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latin typeface="+mn-lt"/>
              </a:rPr>
              <a:t>Energy consumption for wireless networking</a:t>
            </a:r>
            <a:endParaRPr lang="en-SG" dirty="0">
              <a:latin typeface="+mn-lt"/>
            </a:endParaRPr>
          </a:p>
        </p:txBody>
      </p:sp>
    </p:spTree>
    <p:extLst>
      <p:ext uri="{BB962C8B-B14F-4D97-AF65-F5344CB8AC3E}">
        <p14:creationId xmlns:p14="http://schemas.microsoft.com/office/powerpoint/2010/main" val="418860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477" y="200785"/>
            <a:ext cx="7848600" cy="1485900"/>
          </a:xfrm>
        </p:spPr>
        <p:txBody>
          <a:bodyPr/>
          <a:lstStyle/>
          <a:p>
            <a:r>
              <a:rPr lang="en-US" dirty="0">
                <a:latin typeface="+mn-lt"/>
              </a:rPr>
              <a:t>Bluetooth Low Energy (CC2640)</a:t>
            </a:r>
          </a:p>
        </p:txBody>
      </p:sp>
      <p:sp>
        <p:nvSpPr>
          <p:cNvPr id="3" name="Content Placeholder 2"/>
          <p:cNvSpPr>
            <a:spLocks noGrp="1"/>
          </p:cNvSpPr>
          <p:nvPr>
            <p:ph idx="1"/>
          </p:nvPr>
        </p:nvSpPr>
        <p:spPr>
          <a:xfrm>
            <a:off x="1314893" y="1676400"/>
            <a:ext cx="9562214" cy="4495800"/>
          </a:xfrm>
        </p:spPr>
        <p:txBody>
          <a:bodyPr>
            <a:normAutofit/>
          </a:bodyPr>
          <a:lstStyle/>
          <a:p>
            <a:r>
              <a:rPr lang="en-US" sz="2800" dirty="0" err="1">
                <a:latin typeface="+mj-lt"/>
              </a:rPr>
              <a:t>Tx</a:t>
            </a:r>
            <a:r>
              <a:rPr lang="en-US" sz="2800" dirty="0">
                <a:latin typeface="+mj-lt"/>
              </a:rPr>
              <a:t> Current: ~ 6.1mA (0dBm) </a:t>
            </a:r>
          </a:p>
          <a:p>
            <a:r>
              <a:rPr lang="en-US" sz="2800" dirty="0" err="1">
                <a:latin typeface="+mj-lt"/>
              </a:rPr>
              <a:t>Tx</a:t>
            </a:r>
            <a:r>
              <a:rPr lang="en-US" sz="2800" dirty="0">
                <a:latin typeface="+mj-lt"/>
              </a:rPr>
              <a:t> Current: ~ 15mA </a:t>
            </a:r>
          </a:p>
          <a:p>
            <a:r>
              <a:rPr lang="en-US" sz="2800" dirty="0">
                <a:latin typeface="+mj-lt"/>
              </a:rPr>
              <a:t>Latency: 3 </a:t>
            </a:r>
            <a:r>
              <a:rPr lang="en-US" sz="2800" dirty="0" err="1">
                <a:latin typeface="+mj-lt"/>
              </a:rPr>
              <a:t>ms</a:t>
            </a:r>
            <a:r>
              <a:rPr lang="en-US" sz="2800" dirty="0">
                <a:latin typeface="+mj-lt"/>
              </a:rPr>
              <a:t> </a:t>
            </a:r>
          </a:p>
          <a:p>
            <a:r>
              <a:rPr lang="en-US" sz="2800" dirty="0">
                <a:latin typeface="+mj-lt"/>
              </a:rPr>
              <a:t>Sleep current ~ 1µA </a:t>
            </a:r>
          </a:p>
          <a:p>
            <a:r>
              <a:rPr lang="en-US" sz="2800" dirty="0">
                <a:latin typeface="+mj-lt"/>
              </a:rPr>
              <a:t>Designed for sending small chunks of data</a:t>
            </a:r>
          </a:p>
          <a:p>
            <a:endParaRPr lang="en-SG" dirty="0">
              <a:latin typeface="+mj-lt"/>
            </a:endParaRPr>
          </a:p>
          <a:p>
            <a:r>
              <a:rPr lang="en-SG" i="1" dirty="0">
                <a:latin typeface="+mj-lt"/>
              </a:rPr>
              <a:t>J. Lindh, Measuring Bluetooth Low Energy Power Consumption</a:t>
            </a:r>
            <a:r>
              <a:rPr lang="en-SG" dirty="0">
                <a:latin typeface="+mj-lt"/>
              </a:rPr>
              <a:t>; Application Report, Texas Instruments, 2017.</a:t>
            </a:r>
            <a:endParaRPr lang="en-US" sz="3800" dirty="0">
              <a:latin typeface="+mj-lt"/>
            </a:endParaRPr>
          </a:p>
          <a:p>
            <a:endParaRPr lang="en-US" sz="2800" dirty="0"/>
          </a:p>
          <a:p>
            <a:pPr marL="0" indent="0">
              <a:buNone/>
            </a:pPr>
            <a:endParaRPr lang="en-US" sz="2800" dirty="0"/>
          </a:p>
          <a:p>
            <a:pPr marL="0" indent="0">
              <a:buNone/>
            </a:pPr>
            <a:endParaRPr lang="en-US" sz="2800" dirty="0"/>
          </a:p>
        </p:txBody>
      </p:sp>
      <p:sp>
        <p:nvSpPr>
          <p:cNvPr id="4" name="Slide Number Placeholder 3"/>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2900966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1295400" y="271130"/>
            <a:ext cx="9601200" cy="1485900"/>
          </a:xfrm>
        </p:spPr>
        <p:txBody>
          <a:bodyPr/>
          <a:lstStyle/>
          <a:p>
            <a:r>
              <a:rPr lang="en-US" dirty="0">
                <a:latin typeface="+mn-lt"/>
              </a:rPr>
              <a:t>Current Consumption (MICA2 Sensor node)</a:t>
            </a:r>
          </a:p>
        </p:txBody>
      </p:sp>
      <p:pic>
        <p:nvPicPr>
          <p:cNvPr id="4098" name="Picture 2"/>
          <p:cNvPicPr>
            <a:picLocks noChangeAspect="1" noChangeArrowheads="1"/>
          </p:cNvPicPr>
          <p:nvPr/>
        </p:nvPicPr>
        <p:blipFill>
          <a:blip r:embed="rId3" cstate="print"/>
          <a:srcRect/>
          <a:stretch>
            <a:fillRect/>
          </a:stretch>
        </p:blipFill>
        <p:spPr bwMode="auto">
          <a:xfrm>
            <a:off x="994627" y="1757030"/>
            <a:ext cx="5530006" cy="465577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5C6FAEEE-D619-4E65-A0EF-E650D0B3166A}" type="slidenum">
              <a:rPr lang="en-US" smtClean="0"/>
              <a:t>14</a:t>
            </a:fld>
            <a:endParaRPr lang="en-US"/>
          </a:p>
        </p:txBody>
      </p:sp>
      <p:sp>
        <p:nvSpPr>
          <p:cNvPr id="4" name="TextBox 3">
            <a:extLst>
              <a:ext uri="{FF2B5EF4-FFF2-40B4-BE49-F238E27FC236}">
                <a16:creationId xmlns:a16="http://schemas.microsoft.com/office/drawing/2014/main" id="{1A383D0A-9956-459B-A7A0-6CAE304DACF9}"/>
              </a:ext>
            </a:extLst>
          </p:cNvPr>
          <p:cNvSpPr txBox="1"/>
          <p:nvPr/>
        </p:nvSpPr>
        <p:spPr>
          <a:xfrm>
            <a:off x="7324060" y="2173711"/>
            <a:ext cx="3572540" cy="1384995"/>
          </a:xfrm>
          <a:prstGeom prst="rect">
            <a:avLst/>
          </a:prstGeom>
          <a:noFill/>
        </p:spPr>
        <p:txBody>
          <a:bodyPr wrap="square" rtlCol="0">
            <a:spAutoFit/>
          </a:bodyPr>
          <a:lstStyle/>
          <a:p>
            <a:pPr algn="ctr"/>
            <a:r>
              <a:rPr lang="en-SG" sz="2800" dirty="0">
                <a:latin typeface="+mj-lt"/>
              </a:rPr>
              <a:t>What are the desirable properties for radio to operate in low power?</a:t>
            </a:r>
          </a:p>
        </p:txBody>
      </p:sp>
    </p:spTree>
    <p:extLst>
      <p:ext uri="{BB962C8B-B14F-4D97-AF65-F5344CB8AC3E}">
        <p14:creationId xmlns:p14="http://schemas.microsoft.com/office/powerpoint/2010/main" val="969580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726708" y="253483"/>
            <a:ext cx="9601200" cy="1485900"/>
          </a:xfrm>
        </p:spPr>
        <p:txBody>
          <a:bodyPr/>
          <a:lstStyle/>
          <a:p>
            <a:r>
              <a:rPr lang="en-US" dirty="0">
                <a:latin typeface="+mn-lt"/>
              </a:rPr>
              <a:t>Example of Different Radio States </a:t>
            </a:r>
            <a:endParaRPr lang="en-SG" dirty="0">
              <a:latin typeface="+mn-lt"/>
            </a:endParaRPr>
          </a:p>
        </p:txBody>
      </p:sp>
      <p:pic>
        <p:nvPicPr>
          <p:cNvPr id="6147" name="Picture 2"/>
          <p:cNvPicPr>
            <a:picLocks noGrp="1" noChangeAspect="1" noChangeArrowheads="1"/>
          </p:cNvPicPr>
          <p:nvPr>
            <p:ph sz="quarter" idx="1"/>
          </p:nvPr>
        </p:nvPicPr>
        <p:blipFill>
          <a:blip r:embed="rId2" cstate="print"/>
          <a:srcRect/>
          <a:stretch>
            <a:fillRect/>
          </a:stretch>
        </p:blipFill>
        <p:spPr>
          <a:xfrm>
            <a:off x="2526143" y="2168525"/>
            <a:ext cx="7292113" cy="4185805"/>
          </a:xfrm>
        </p:spPr>
      </p:pic>
      <p:sp>
        <p:nvSpPr>
          <p:cNvPr id="2" name="TextBox 1"/>
          <p:cNvSpPr txBox="1"/>
          <p:nvPr/>
        </p:nvSpPr>
        <p:spPr>
          <a:xfrm>
            <a:off x="726708" y="1538456"/>
            <a:ext cx="11237494"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mj-lt"/>
              </a:rPr>
              <a:t>Energy can be saved by putting the network interfaces into low power states when they are not active</a:t>
            </a:r>
          </a:p>
        </p:txBody>
      </p:sp>
      <p:sp>
        <p:nvSpPr>
          <p:cNvPr id="3" name="Slide Number Placeholder 2"/>
          <p:cNvSpPr>
            <a:spLocks noGrp="1"/>
          </p:cNvSpPr>
          <p:nvPr>
            <p:ph type="sldNum" sz="quarter" idx="12"/>
          </p:nvPr>
        </p:nvSpPr>
        <p:spPr/>
        <p:txBody>
          <a:bodyPr/>
          <a:lstStyle/>
          <a:p>
            <a:fld id="{5C6FAEEE-D619-4E65-A0EF-E650D0B3166A}" type="slidenum">
              <a:rPr lang="en-US" smtClean="0"/>
              <a:t>15</a:t>
            </a:fld>
            <a:endParaRPr lang="en-US"/>
          </a:p>
        </p:txBody>
      </p:sp>
    </p:spTree>
    <p:extLst>
      <p:ext uri="{BB962C8B-B14F-4D97-AF65-F5344CB8AC3E}">
        <p14:creationId xmlns:p14="http://schemas.microsoft.com/office/powerpoint/2010/main" val="379704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465615" y="388088"/>
            <a:ext cx="10430985" cy="1485900"/>
          </a:xfrm>
        </p:spPr>
        <p:txBody>
          <a:bodyPr>
            <a:normAutofit/>
          </a:bodyPr>
          <a:lstStyle/>
          <a:p>
            <a:r>
              <a:rPr lang="en-US" dirty="0"/>
              <a:t>Energy consumption/Lifetime for a IoT device </a:t>
            </a:r>
          </a:p>
        </p:txBody>
      </p:sp>
      <p:sp>
        <p:nvSpPr>
          <p:cNvPr id="700419" name="Rectangle 3"/>
          <p:cNvSpPr>
            <a:spLocks noGrp="1" noChangeArrowheads="1"/>
          </p:cNvSpPr>
          <p:nvPr>
            <p:ph type="body" idx="1"/>
          </p:nvPr>
        </p:nvSpPr>
        <p:spPr>
          <a:xfrm>
            <a:off x="532933" y="1873988"/>
            <a:ext cx="10668467" cy="4349012"/>
          </a:xfrm>
        </p:spPr>
        <p:txBody>
          <a:bodyPr/>
          <a:lstStyle/>
          <a:p>
            <a:r>
              <a:rPr lang="en-US" sz="2800" dirty="0">
                <a:latin typeface="+mj-lt"/>
              </a:rPr>
              <a:t>Sample values</a:t>
            </a:r>
          </a:p>
          <a:p>
            <a:pPr lvl="1"/>
            <a:r>
              <a:rPr lang="en-US" sz="2800" dirty="0">
                <a:latin typeface="+mj-lt"/>
              </a:rPr>
              <a:t>Basic Energy consumption		: 10mA</a:t>
            </a:r>
          </a:p>
          <a:p>
            <a:pPr lvl="1"/>
            <a:r>
              <a:rPr lang="en-US" sz="2800" dirty="0">
                <a:latin typeface="+mj-lt"/>
              </a:rPr>
              <a:t>Transmitting	(PTX)			: 20mA</a:t>
            </a:r>
          </a:p>
          <a:p>
            <a:pPr lvl="1"/>
            <a:r>
              <a:rPr lang="en-US" sz="2800" dirty="0">
                <a:latin typeface="+mj-lt"/>
              </a:rPr>
              <a:t>Receiving (PRX)			: 10mA</a:t>
            </a:r>
          </a:p>
          <a:p>
            <a:pPr lvl="1"/>
            <a:r>
              <a:rPr lang="en-US" sz="2800" dirty="0">
                <a:latin typeface="+mj-lt"/>
              </a:rPr>
              <a:t>Sleeping				: 0.1mA</a:t>
            </a:r>
          </a:p>
          <a:p>
            <a:r>
              <a:rPr lang="en-US" sz="2800" dirty="0">
                <a:latin typeface="+mj-lt"/>
              </a:rPr>
              <a:t>Battery = 2 (1.5V) AA batteries, each provides </a:t>
            </a:r>
            <a:r>
              <a:rPr lang="en-US" sz="2800" u="sng" dirty="0">
                <a:latin typeface="+mj-lt"/>
              </a:rPr>
              <a:t>2300 </a:t>
            </a:r>
            <a:r>
              <a:rPr lang="en-US" sz="2800" u="sng" dirty="0" err="1">
                <a:latin typeface="+mj-lt"/>
              </a:rPr>
              <a:t>mAh</a:t>
            </a:r>
            <a:endParaRPr lang="en-US" sz="2800" u="sng" dirty="0">
              <a:latin typeface="+mj-lt"/>
            </a:endParaRPr>
          </a:p>
          <a:p>
            <a:pPr lvl="1"/>
            <a:r>
              <a:rPr lang="en-US" sz="2800" dirty="0">
                <a:latin typeface="+mj-lt"/>
              </a:rPr>
              <a:t>Total battery power = 2 * 1.5 * 2.3 = </a:t>
            </a:r>
            <a:r>
              <a:rPr lang="en-US" sz="2800" u="sng" dirty="0">
                <a:latin typeface="+mj-lt"/>
              </a:rPr>
              <a:t>6.9Wh</a:t>
            </a:r>
            <a:r>
              <a:rPr lang="en-US" sz="2800" dirty="0">
                <a:latin typeface="+mj-lt"/>
              </a:rPr>
              <a:t>  </a:t>
            </a:r>
            <a:r>
              <a:rPr lang="en-US" dirty="0"/>
              <a:t>		 </a:t>
            </a:r>
          </a:p>
        </p:txBody>
      </p:sp>
      <p:sp>
        <p:nvSpPr>
          <p:cNvPr id="2" name="Slide Number Placeholder 1"/>
          <p:cNvSpPr>
            <a:spLocks noGrp="1"/>
          </p:cNvSpPr>
          <p:nvPr>
            <p:ph type="sldNum" sz="quarter" idx="12"/>
          </p:nvPr>
        </p:nvSpPr>
        <p:spPr/>
        <p:txBody>
          <a:bodyPr/>
          <a:lstStyle/>
          <a:p>
            <a:fld id="{5C6FAEEE-D619-4E65-A0EF-E650D0B3166A}" type="slidenum">
              <a:rPr lang="en-US" smtClean="0"/>
              <a:t>16</a:t>
            </a:fld>
            <a:endParaRPr lang="en-US"/>
          </a:p>
        </p:txBody>
      </p:sp>
    </p:spTree>
    <p:extLst>
      <p:ext uri="{BB962C8B-B14F-4D97-AF65-F5344CB8AC3E}">
        <p14:creationId xmlns:p14="http://schemas.microsoft.com/office/powerpoint/2010/main" val="946964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dirty="0"/>
              <a:t>Energy consumption/Lifetime for a IoT device </a:t>
            </a:r>
          </a:p>
        </p:txBody>
      </p:sp>
      <p:sp>
        <p:nvSpPr>
          <p:cNvPr id="704515" name="Rectangle 3"/>
          <p:cNvSpPr>
            <a:spLocks noGrp="1" noChangeArrowheads="1"/>
          </p:cNvSpPr>
          <p:nvPr>
            <p:ph type="body" idx="1"/>
          </p:nvPr>
        </p:nvSpPr>
        <p:spPr>
          <a:xfrm>
            <a:off x="939799" y="1744015"/>
            <a:ext cx="10414001" cy="4066309"/>
          </a:xfrm>
        </p:spPr>
        <p:txBody>
          <a:bodyPr>
            <a:normAutofit/>
          </a:bodyPr>
          <a:lstStyle/>
          <a:p>
            <a:pPr>
              <a:lnSpc>
                <a:spcPct val="150000"/>
              </a:lnSpc>
            </a:pPr>
            <a:r>
              <a:rPr lang="en-US" sz="2400" dirty="0">
                <a:latin typeface="+mj-lt"/>
              </a:rPr>
              <a:t>Duration of active period (compute + transmit) = 3.6ms</a:t>
            </a:r>
          </a:p>
          <a:p>
            <a:pPr>
              <a:lnSpc>
                <a:spcPct val="150000"/>
              </a:lnSpc>
            </a:pPr>
            <a:r>
              <a:rPr lang="en-US" sz="2400" dirty="0">
                <a:latin typeface="+mj-lt"/>
              </a:rPr>
              <a:t>Current drawn per cycle =  0.02 + 0.048 =  0.068mAs </a:t>
            </a:r>
          </a:p>
          <a:p>
            <a:pPr marL="0" indent="0">
              <a:lnSpc>
                <a:spcPct val="150000"/>
              </a:lnSpc>
              <a:buNone/>
            </a:pPr>
            <a:endParaRPr lang="en-US" sz="2400" dirty="0">
              <a:latin typeface="+mj-lt"/>
            </a:endParaRPr>
          </a:p>
          <a:p>
            <a:pPr>
              <a:lnSpc>
                <a:spcPct val="150000"/>
              </a:lnSpc>
            </a:pPr>
            <a:r>
              <a:rPr lang="en-US" sz="2400" dirty="0">
                <a:latin typeface="+mj-lt"/>
              </a:rPr>
              <a:t>Let sensor node operates </a:t>
            </a:r>
            <a:r>
              <a:rPr lang="en-US" sz="2400" b="1" u="sng" dirty="0">
                <a:latin typeface="+mj-lt"/>
              </a:rPr>
              <a:t>continuously</a:t>
            </a:r>
            <a:r>
              <a:rPr lang="en-US" sz="2400" dirty="0">
                <a:latin typeface="+mj-lt"/>
              </a:rPr>
              <a:t>:</a:t>
            </a:r>
          </a:p>
          <a:p>
            <a:pPr lvl="1">
              <a:lnSpc>
                <a:spcPct val="150000"/>
              </a:lnSpc>
            </a:pPr>
            <a:r>
              <a:rPr lang="en-US" sz="2400" dirty="0">
                <a:latin typeface="+mj-lt"/>
              </a:rPr>
              <a:t>Current drawn = 0.068 </a:t>
            </a:r>
            <a:r>
              <a:rPr lang="en-US" sz="2400" dirty="0" err="1">
                <a:latin typeface="+mj-lt"/>
              </a:rPr>
              <a:t>mAs</a:t>
            </a:r>
            <a:r>
              <a:rPr lang="en-US" sz="2400" dirty="0">
                <a:latin typeface="+mj-lt"/>
              </a:rPr>
              <a:t> /0.0036 = 18.89mAs</a:t>
            </a:r>
          </a:p>
          <a:p>
            <a:pPr lvl="1">
              <a:lnSpc>
                <a:spcPct val="150000"/>
              </a:lnSpc>
            </a:pPr>
            <a:r>
              <a:rPr lang="en-US" sz="2400" dirty="0">
                <a:latin typeface="+mj-lt"/>
              </a:rPr>
              <a:t>Lifetime = (2300*3600) </a:t>
            </a:r>
            <a:r>
              <a:rPr lang="en-US" sz="2400" dirty="0" err="1">
                <a:latin typeface="+mj-lt"/>
              </a:rPr>
              <a:t>mAs</a:t>
            </a:r>
            <a:r>
              <a:rPr lang="en-US" sz="2400" dirty="0">
                <a:latin typeface="+mj-lt"/>
              </a:rPr>
              <a:t> / 18.89 = 438,327s or 122hr or ~5days</a:t>
            </a:r>
          </a:p>
        </p:txBody>
      </p:sp>
      <p:sp>
        <p:nvSpPr>
          <p:cNvPr id="2" name="Slide Number Placeholder 1"/>
          <p:cNvSpPr>
            <a:spLocks noGrp="1"/>
          </p:cNvSpPr>
          <p:nvPr>
            <p:ph type="sldNum" sz="quarter" idx="12"/>
          </p:nvPr>
        </p:nvSpPr>
        <p:spPr/>
        <p:txBody>
          <a:bodyPr/>
          <a:lstStyle/>
          <a:p>
            <a:fld id="{5C6FAEEE-D619-4E65-A0EF-E650D0B3166A}" type="slidenum">
              <a:rPr lang="en-US" smtClean="0"/>
              <a:t>17</a:t>
            </a:fld>
            <a:endParaRPr lang="en-US"/>
          </a:p>
        </p:txBody>
      </p:sp>
    </p:spTree>
    <p:extLst>
      <p:ext uri="{BB962C8B-B14F-4D97-AF65-F5344CB8AC3E}">
        <p14:creationId xmlns:p14="http://schemas.microsoft.com/office/powerpoint/2010/main" val="915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dirty="0"/>
              <a:t>Energy consumption/Lifetime for a IoT device </a:t>
            </a:r>
          </a:p>
        </p:txBody>
      </p:sp>
      <p:sp>
        <p:nvSpPr>
          <p:cNvPr id="704515" name="Rectangle 3"/>
          <p:cNvSpPr>
            <a:spLocks noGrp="1" noChangeArrowheads="1"/>
          </p:cNvSpPr>
          <p:nvPr>
            <p:ph type="body" idx="1"/>
          </p:nvPr>
        </p:nvSpPr>
        <p:spPr>
          <a:xfrm>
            <a:off x="1235193" y="1428750"/>
            <a:ext cx="10374916" cy="4867846"/>
          </a:xfrm>
        </p:spPr>
        <p:txBody>
          <a:bodyPr>
            <a:normAutofit/>
          </a:bodyPr>
          <a:lstStyle/>
          <a:p>
            <a:pPr marL="457200" lvl="1" indent="0">
              <a:lnSpc>
                <a:spcPct val="90000"/>
              </a:lnSpc>
              <a:buNone/>
            </a:pPr>
            <a:endParaRPr lang="en-US" sz="2400" dirty="0">
              <a:latin typeface="+mj-lt"/>
            </a:endParaRPr>
          </a:p>
          <a:p>
            <a:pPr>
              <a:lnSpc>
                <a:spcPct val="150000"/>
              </a:lnSpc>
            </a:pPr>
            <a:r>
              <a:rPr lang="en-US" sz="2400" dirty="0">
                <a:latin typeface="+mj-lt"/>
              </a:rPr>
              <a:t>Let sensor node operates </a:t>
            </a:r>
            <a:r>
              <a:rPr lang="en-US" sz="2400" b="1" u="sng" dirty="0">
                <a:latin typeface="+mj-lt"/>
              </a:rPr>
              <a:t>once a second</a:t>
            </a:r>
          </a:p>
          <a:p>
            <a:pPr lvl="1">
              <a:lnSpc>
                <a:spcPct val="150000"/>
              </a:lnSpc>
            </a:pPr>
            <a:r>
              <a:rPr lang="en-US" sz="2400" dirty="0">
                <a:latin typeface="+mj-lt"/>
              </a:rPr>
              <a:t>Idle period = 0.9964s</a:t>
            </a:r>
          </a:p>
          <a:p>
            <a:pPr lvl="1">
              <a:lnSpc>
                <a:spcPct val="150000"/>
              </a:lnSpc>
            </a:pPr>
            <a:r>
              <a:rPr lang="en-US" sz="2400" dirty="0">
                <a:latin typeface="+mj-lt"/>
              </a:rPr>
              <a:t>Current drawn during idle period = 0.1 * 0.9964 = 0.09964mAs</a:t>
            </a:r>
          </a:p>
          <a:p>
            <a:pPr lvl="1">
              <a:lnSpc>
                <a:spcPct val="150000"/>
              </a:lnSpc>
            </a:pPr>
            <a:r>
              <a:rPr lang="en-US" sz="2400" dirty="0">
                <a:latin typeface="+mj-lt"/>
              </a:rPr>
              <a:t>Average current drawn (over 1 s) = 0.068 + 0.09964 = 0.1676mAs</a:t>
            </a:r>
          </a:p>
          <a:p>
            <a:pPr lvl="1">
              <a:lnSpc>
                <a:spcPct val="150000"/>
              </a:lnSpc>
            </a:pPr>
            <a:r>
              <a:rPr lang="en-US" sz="2400" dirty="0">
                <a:latin typeface="+mj-lt"/>
              </a:rPr>
              <a:t>Lifetime = (2300*3600) </a:t>
            </a:r>
            <a:r>
              <a:rPr lang="en-US" sz="2400" dirty="0" err="1">
                <a:latin typeface="+mj-lt"/>
              </a:rPr>
              <a:t>mAs</a:t>
            </a:r>
            <a:r>
              <a:rPr lang="en-US" sz="2400" dirty="0">
                <a:latin typeface="+mj-lt"/>
              </a:rPr>
              <a:t> / 0.1676 = 13,723hr or 572days</a:t>
            </a:r>
          </a:p>
          <a:p>
            <a:pPr marL="457200" lvl="1" indent="0">
              <a:lnSpc>
                <a:spcPct val="90000"/>
              </a:lnSpc>
              <a:buNone/>
            </a:pPr>
            <a:endParaRPr lang="en-US" sz="2400" dirty="0"/>
          </a:p>
        </p:txBody>
      </p:sp>
      <p:sp>
        <p:nvSpPr>
          <p:cNvPr id="2" name="Slide Number Placeholder 1"/>
          <p:cNvSpPr>
            <a:spLocks noGrp="1"/>
          </p:cNvSpPr>
          <p:nvPr>
            <p:ph type="sldNum" sz="quarter" idx="12"/>
          </p:nvPr>
        </p:nvSpPr>
        <p:spPr/>
        <p:txBody>
          <a:bodyPr/>
          <a:lstStyle/>
          <a:p>
            <a:fld id="{5C6FAEEE-D619-4E65-A0EF-E650D0B3166A}" type="slidenum">
              <a:rPr lang="en-US" smtClean="0"/>
              <a:t>18</a:t>
            </a:fld>
            <a:endParaRPr lang="en-US"/>
          </a:p>
        </p:txBody>
      </p:sp>
    </p:spTree>
    <p:extLst>
      <p:ext uri="{BB962C8B-B14F-4D97-AF65-F5344CB8AC3E}">
        <p14:creationId xmlns:p14="http://schemas.microsoft.com/office/powerpoint/2010/main" val="3797979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19</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One way to understand backscatter transmissions</a:t>
            </a:r>
          </a:p>
        </p:txBody>
      </p:sp>
      <p:sp>
        <p:nvSpPr>
          <p:cNvPr id="2" name="Footer Placeholder 1">
            <a:extLst>
              <a:ext uri="{FF2B5EF4-FFF2-40B4-BE49-F238E27FC236}">
                <a16:creationId xmlns:a16="http://schemas.microsoft.com/office/drawing/2014/main" id="{5F123BAC-1429-434B-8EDE-E07C3BB7E9EA}"/>
              </a:ext>
            </a:extLst>
          </p:cNvPr>
          <p:cNvSpPr>
            <a:spLocks noGrp="1"/>
          </p:cNvSpPr>
          <p:nvPr>
            <p:ph type="ftr" sz="quarter" idx="11"/>
          </p:nvPr>
        </p:nvSpPr>
        <p:spPr>
          <a:xfrm>
            <a:off x="4038600" y="6440542"/>
            <a:ext cx="4114800" cy="365125"/>
          </a:xfrm>
        </p:spPr>
        <p:txBody>
          <a:bodyPr/>
          <a:lstStyle/>
          <a:p>
            <a:r>
              <a:rPr lang="sv-SE" dirty="0" err="1"/>
              <a:t>ambujv@nus.edu.sg</a:t>
            </a:r>
            <a:endParaRPr lang="sv-SE" dirty="0"/>
          </a:p>
        </p:txBody>
      </p:sp>
      <p:pic>
        <p:nvPicPr>
          <p:cNvPr id="4" name="Picture 3" descr="A picture containing indoor, floor, wooden, electronics&#10;&#10;Description automatically generated">
            <a:extLst>
              <a:ext uri="{FF2B5EF4-FFF2-40B4-BE49-F238E27FC236}">
                <a16:creationId xmlns:a16="http://schemas.microsoft.com/office/drawing/2014/main" id="{8ECC1B11-F225-68A2-A435-C7DDDCD66F10}"/>
              </a:ext>
            </a:extLst>
          </p:cNvPr>
          <p:cNvPicPr>
            <a:picLocks noChangeAspect="1"/>
          </p:cNvPicPr>
          <p:nvPr/>
        </p:nvPicPr>
        <p:blipFill>
          <a:blip r:embed="rId3"/>
          <a:stretch>
            <a:fillRect/>
          </a:stretch>
        </p:blipFill>
        <p:spPr>
          <a:xfrm>
            <a:off x="3597780" y="1867435"/>
            <a:ext cx="4996440" cy="4037527"/>
          </a:xfrm>
          <a:prstGeom prst="rect">
            <a:avLst/>
          </a:prstGeom>
        </p:spPr>
      </p:pic>
    </p:spTree>
    <p:extLst>
      <p:ext uri="{BB962C8B-B14F-4D97-AF65-F5344CB8AC3E}">
        <p14:creationId xmlns:p14="http://schemas.microsoft.com/office/powerpoint/2010/main" val="1708917050"/>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lnSpcReduction="10000"/>
          </a:bodyPr>
          <a:lstStyle/>
          <a:p>
            <a:pPr marL="514350" indent="-514350">
              <a:buAutoNum type="arabicPeriod"/>
            </a:pPr>
            <a:r>
              <a:rPr lang="en-US" dirty="0"/>
              <a:t>Review: last few lecture’s topics </a:t>
            </a:r>
          </a:p>
          <a:p>
            <a:pPr marL="514350" indent="-514350">
              <a:buAutoNum type="arabicPeriod"/>
            </a:pPr>
            <a:r>
              <a:rPr lang="en-US" dirty="0" err="1">
                <a:latin typeface="+mj-lt"/>
              </a:rPr>
              <a:t>Localisation</a:t>
            </a:r>
            <a:r>
              <a:rPr lang="en-US" dirty="0">
                <a:latin typeface="+mj-lt"/>
              </a:rPr>
              <a:t> basics and RSSI</a:t>
            </a:r>
          </a:p>
          <a:p>
            <a:pPr marL="514350" indent="-514350">
              <a:buAutoNum type="arabicPeriod"/>
            </a:pPr>
            <a:r>
              <a:rPr lang="en-US" dirty="0">
                <a:latin typeface="+mj-lt"/>
              </a:rPr>
              <a:t>Case Study: Radio Tomography</a:t>
            </a:r>
          </a:p>
          <a:p>
            <a:pPr marL="514350" indent="-514350">
              <a:buAutoNum type="arabicPeriod"/>
            </a:pPr>
            <a:r>
              <a:rPr lang="en-US" dirty="0">
                <a:latin typeface="+mj-lt"/>
              </a:rPr>
              <a:t>Other Ranging Methods</a:t>
            </a:r>
          </a:p>
          <a:p>
            <a:pPr marL="514350" indent="-514350">
              <a:buAutoNum type="arabicPeriod"/>
            </a:pPr>
            <a:r>
              <a:rPr lang="en-US" dirty="0">
                <a:latin typeface="+mj-lt"/>
              </a:rPr>
              <a:t>Global Positioning System</a:t>
            </a:r>
          </a:p>
          <a:p>
            <a:pPr marL="514350" indent="-514350">
              <a:buAutoNum type="arabicPeriod"/>
            </a:pPr>
            <a:r>
              <a:rPr lang="en-US" dirty="0">
                <a:latin typeface="+mj-lt"/>
              </a:rPr>
              <a:t>Indoor </a:t>
            </a:r>
            <a:r>
              <a:rPr lang="en-US" dirty="0" err="1">
                <a:latin typeface="+mj-lt"/>
              </a:rPr>
              <a:t>Localisation</a:t>
            </a:r>
            <a:endParaRPr lang="en-US" dirty="0">
              <a:latin typeface="+mj-lt"/>
            </a:endParaRPr>
          </a:p>
          <a:p>
            <a:pPr marL="514350" indent="-514350">
              <a:buAutoNum type="arabicPeriod"/>
            </a:pPr>
            <a:r>
              <a:rPr lang="en-US" dirty="0">
                <a:latin typeface="+mj-lt"/>
              </a:rPr>
              <a:t>Fingerprinting	</a:t>
            </a:r>
          </a:p>
          <a:p>
            <a:pPr marL="514350" indent="-514350">
              <a:buAutoNum type="arabicPeriod"/>
            </a:pPr>
            <a:r>
              <a:rPr lang="en-US" dirty="0">
                <a:latin typeface="+mj-lt"/>
              </a:rPr>
              <a:t>Ultrawide band</a:t>
            </a:r>
          </a:p>
          <a:p>
            <a:pPr marL="514350" indent="-514350">
              <a:buAutoNum type="arabicPeriod"/>
            </a:pPr>
            <a:r>
              <a:rPr lang="en-US" dirty="0">
                <a:latin typeface="+mj-lt"/>
              </a:rPr>
              <a:t>Other methods</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11695623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latin typeface="+mn-lt"/>
              </a:rPr>
              <a:t>Basics of backscatter communication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a:xfrm>
            <a:off x="838200" y="1517863"/>
            <a:ext cx="10515600" cy="4351338"/>
          </a:xfrm>
        </p:spPr>
        <p:txBody>
          <a:bodyPr/>
          <a:lstStyle/>
          <a:p>
            <a:r>
              <a:rPr lang="en-US" dirty="0">
                <a:latin typeface="+mj-lt"/>
              </a:rPr>
              <a:t>Vary between absorbing or reflecting signal to modulate data</a:t>
            </a:r>
          </a:p>
          <a:p>
            <a:pPr lvl="1"/>
            <a:r>
              <a:rPr lang="en-US" dirty="0">
                <a:latin typeface="+mj-lt"/>
              </a:rPr>
              <a:t>Wireless transmissions at microwatts of power draw (10000x energy savings)</a:t>
            </a:r>
          </a:p>
          <a:p>
            <a:pPr lvl="1"/>
            <a:r>
              <a:rPr lang="en-US" dirty="0">
                <a:latin typeface="+mj-lt"/>
              </a:rPr>
              <a:t>Frequency bands: 400 MHz, 900 MHz, 2.4 GHz</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20</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619312" y="5869201"/>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995D5-7D05-1E44-BEB1-ABF377101E4D}"/>
              </a:ext>
            </a:extLst>
          </p:cNvPr>
          <p:cNvSpPr>
            <a:spLocks noGrp="1"/>
          </p:cNvSpPr>
          <p:nvPr>
            <p:ph idx="1"/>
          </p:nvPr>
        </p:nvSpPr>
        <p:spPr/>
        <p:txBody>
          <a:bodyPr/>
          <a:lstStyle/>
          <a:p>
            <a:pPr marL="0" indent="0">
              <a:buNone/>
            </a:pPr>
            <a:r>
              <a:rPr lang="en-US" dirty="0">
                <a:latin typeface="+mj-lt"/>
              </a:rPr>
              <a:t>Backscatter through absorption or reflection of ambient wireless signals enables wireless transmissions at microwatts of power consumption</a:t>
            </a:r>
          </a:p>
        </p:txBody>
      </p:sp>
      <p:cxnSp>
        <p:nvCxnSpPr>
          <p:cNvPr id="5" name="Straight Connector 4">
            <a:extLst>
              <a:ext uri="{FF2B5EF4-FFF2-40B4-BE49-F238E27FC236}">
                <a16:creationId xmlns:a16="http://schemas.microsoft.com/office/drawing/2014/main" id="{C584A01B-2557-1147-B15B-6CB714FAAFD4}"/>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riangle 9">
            <a:extLst>
              <a:ext uri="{FF2B5EF4-FFF2-40B4-BE49-F238E27FC236}">
                <a16:creationId xmlns:a16="http://schemas.microsoft.com/office/drawing/2014/main" id="{A7007D1B-B4BC-7446-8C09-27F95322AAE0}"/>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20D4A5B-FC0A-BA47-805E-30F55ED62F9B}"/>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1D3BC0-A8CE-9944-AB33-65C3EFB8B60C}"/>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A7CB3-1447-2746-87CA-13AC944621F0}"/>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43C6F2-38C4-844C-8D6B-67CBE010451E}"/>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615D43-8678-F345-ADCE-D2F01B22AB5D}"/>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902289-A34C-7548-A0F1-373AC4238C12}"/>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91826C2-FA74-6D4C-B264-5D09A812BE58}"/>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42" name="TextBox 41">
            <a:extLst>
              <a:ext uri="{FF2B5EF4-FFF2-40B4-BE49-F238E27FC236}">
                <a16:creationId xmlns:a16="http://schemas.microsoft.com/office/drawing/2014/main" id="{38E0CFF4-4401-DD44-8934-589A7EBBBAF5}"/>
              </a:ext>
            </a:extLst>
          </p:cNvPr>
          <p:cNvSpPr txBox="1"/>
          <p:nvPr/>
        </p:nvSpPr>
        <p:spPr>
          <a:xfrm>
            <a:off x="6061212" y="4547283"/>
            <a:ext cx="1927755" cy="276999"/>
          </a:xfrm>
          <a:prstGeom prst="rect">
            <a:avLst/>
          </a:prstGeom>
          <a:noFill/>
        </p:spPr>
        <p:txBody>
          <a:bodyPr wrap="square" rtlCol="0">
            <a:spAutoFit/>
          </a:bodyPr>
          <a:lstStyle/>
          <a:p>
            <a:r>
              <a:rPr lang="en-US" sz="1200" dirty="0">
                <a:latin typeface="+mj-lt"/>
              </a:rPr>
              <a:t>Modulating Signal (Digital)</a:t>
            </a:r>
          </a:p>
        </p:txBody>
      </p:sp>
      <p:sp>
        <p:nvSpPr>
          <p:cNvPr id="43" name="TextBox 42">
            <a:extLst>
              <a:ext uri="{FF2B5EF4-FFF2-40B4-BE49-F238E27FC236}">
                <a16:creationId xmlns:a16="http://schemas.microsoft.com/office/drawing/2014/main" id="{750BE2EF-94F9-2D47-A163-BB1C508BEF6C}"/>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44" name="TextBox 43">
            <a:extLst>
              <a:ext uri="{FF2B5EF4-FFF2-40B4-BE49-F238E27FC236}">
                <a16:creationId xmlns:a16="http://schemas.microsoft.com/office/drawing/2014/main" id="{E5E38E51-C20A-3E4B-ABF6-4103A9F476BC}"/>
              </a:ext>
            </a:extLst>
          </p:cNvPr>
          <p:cNvSpPr txBox="1"/>
          <p:nvPr/>
        </p:nvSpPr>
        <p:spPr>
          <a:xfrm>
            <a:off x="4717029" y="5800674"/>
            <a:ext cx="1606375" cy="338554"/>
          </a:xfrm>
          <a:prstGeom prst="rect">
            <a:avLst/>
          </a:prstGeom>
          <a:noFill/>
        </p:spPr>
        <p:txBody>
          <a:bodyPr wrap="square" rtlCol="0">
            <a:spAutoFit/>
          </a:bodyPr>
          <a:lstStyle/>
          <a:p>
            <a:r>
              <a:rPr lang="en-US" sz="1600" b="1" dirty="0">
                <a:latin typeface="+mj-lt"/>
              </a:rPr>
              <a:t>Backscatter tag</a:t>
            </a:r>
          </a:p>
        </p:txBody>
      </p:sp>
      <p:cxnSp>
        <p:nvCxnSpPr>
          <p:cNvPr id="6" name="Straight Arrow Connector 5">
            <a:extLst>
              <a:ext uri="{FF2B5EF4-FFF2-40B4-BE49-F238E27FC236}">
                <a16:creationId xmlns:a16="http://schemas.microsoft.com/office/drawing/2014/main" id="{E4138ECD-FD55-D749-BE61-087863C2AC2D}"/>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F504B-2EA4-7744-9A51-B1097B4DE184}"/>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24" name="Straight Arrow Connector 23">
            <a:extLst>
              <a:ext uri="{FF2B5EF4-FFF2-40B4-BE49-F238E27FC236}">
                <a16:creationId xmlns:a16="http://schemas.microsoft.com/office/drawing/2014/main" id="{F445EEA8-51C1-B043-99F9-A8F8F1E1307D}"/>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2DD70B-2E83-4C41-B37E-BCACEA68ACCC}"/>
              </a:ext>
            </a:extLst>
          </p:cNvPr>
          <p:cNvSpPr txBox="1"/>
          <p:nvPr/>
        </p:nvSpPr>
        <p:spPr>
          <a:xfrm>
            <a:off x="7216009" y="3482766"/>
            <a:ext cx="2156519" cy="276999"/>
          </a:xfrm>
          <a:prstGeom prst="rect">
            <a:avLst/>
          </a:prstGeom>
          <a:noFill/>
        </p:spPr>
        <p:txBody>
          <a:bodyPr wrap="square" rtlCol="0">
            <a:spAutoFit/>
          </a:bodyPr>
          <a:lstStyle/>
          <a:p>
            <a:r>
              <a:rPr lang="en-US" sz="1200" dirty="0">
                <a:latin typeface="+mj-lt"/>
              </a:rPr>
              <a:t>Reflected (backscatter) signal</a:t>
            </a:r>
          </a:p>
        </p:txBody>
      </p:sp>
      <p:sp>
        <p:nvSpPr>
          <p:cNvPr id="23" name="Triangle 22">
            <a:extLst>
              <a:ext uri="{FF2B5EF4-FFF2-40B4-BE49-F238E27FC236}">
                <a16:creationId xmlns:a16="http://schemas.microsoft.com/office/drawing/2014/main" id="{D83BF59E-717A-704F-9767-794FEC81E602}"/>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08395C1-4386-1B49-A58C-C976A6F9995E}"/>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7D0F0D-04AF-9C4B-87DD-123203379ED4}"/>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7F267-3A71-244D-AEA1-6DE075C22C50}"/>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A18110-849D-0A40-9C5D-F80B82987437}"/>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CC0A8D-A37D-4241-98C1-7E81BF6E8DA4}"/>
              </a:ext>
            </a:extLst>
          </p:cNvPr>
          <p:cNvSpPr txBox="1"/>
          <p:nvPr/>
        </p:nvSpPr>
        <p:spPr>
          <a:xfrm>
            <a:off x="9946915" y="5800673"/>
            <a:ext cx="1152009" cy="338554"/>
          </a:xfrm>
          <a:prstGeom prst="rect">
            <a:avLst/>
          </a:prstGeom>
          <a:noFill/>
        </p:spPr>
        <p:txBody>
          <a:bodyPr wrap="square" rtlCol="0">
            <a:spAutoFit/>
          </a:bodyPr>
          <a:lstStyle/>
          <a:p>
            <a:r>
              <a:rPr lang="en-US" sz="1600" b="1" dirty="0">
                <a:latin typeface="+mj-lt"/>
              </a:rPr>
              <a:t>Receiver</a:t>
            </a:r>
          </a:p>
        </p:txBody>
      </p:sp>
      <p:cxnSp>
        <p:nvCxnSpPr>
          <p:cNvPr id="7" name="Straight Connector 6">
            <a:extLst>
              <a:ext uri="{FF2B5EF4-FFF2-40B4-BE49-F238E27FC236}">
                <a16:creationId xmlns:a16="http://schemas.microsoft.com/office/drawing/2014/main" id="{36EA02CE-C85F-4A41-99D9-A477BF4076F1}"/>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C8C91A-D548-9D4E-B58C-1EB73101C6E3}"/>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4771E9-21E5-604A-BB0E-6D5C3F6772C0}"/>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CDBA7D-AB35-9444-A84A-0BC7978DD6D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063890-90D7-A14C-905A-98F7447CDD2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5BC539-10FF-B649-8859-253C25E116BD}"/>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B0FADAB-D6D5-324A-8B17-0541A596D4FF}"/>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8F55F6-9C68-EF46-9527-BF8A937E1CFD}"/>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696D6A-9E9D-624A-A8D8-3CFD96ACE76D}"/>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2368AF33-5ECA-4FD8-9F03-17818CBA3B6A}"/>
              </a:ext>
            </a:extLst>
          </p:cNvPr>
          <p:cNvSpPr>
            <a:spLocks noGrp="1"/>
          </p:cNvSpPr>
          <p:nvPr>
            <p:ph type="sldNum" sz="quarter" idx="12"/>
          </p:nvPr>
        </p:nvSpPr>
        <p:spPr/>
        <p:txBody>
          <a:bodyPr/>
          <a:lstStyle/>
          <a:p>
            <a:fld id="{687B7451-1438-CB4A-8106-82A64F1C7D7B}" type="slidenum">
              <a:rPr lang="sv-SE" smtClean="0"/>
              <a:t>21</a:t>
            </a:fld>
            <a:endParaRPr lang="sv-SE"/>
          </a:p>
        </p:txBody>
      </p:sp>
      <p:sp>
        <p:nvSpPr>
          <p:cNvPr id="8" name="Title 7">
            <a:extLst>
              <a:ext uri="{FF2B5EF4-FFF2-40B4-BE49-F238E27FC236}">
                <a16:creationId xmlns:a16="http://schemas.microsoft.com/office/drawing/2014/main" id="{97169507-A2AE-44B3-9C73-8CD7CC8B9C25}"/>
              </a:ext>
            </a:extLst>
          </p:cNvPr>
          <p:cNvSpPr>
            <a:spLocks noGrp="1"/>
          </p:cNvSpPr>
          <p:nvPr>
            <p:ph type="title"/>
          </p:nvPr>
        </p:nvSpPr>
        <p:spPr/>
        <p:txBody>
          <a:bodyPr>
            <a:normAutofit/>
          </a:bodyPr>
          <a:lstStyle/>
          <a:p>
            <a:r>
              <a:rPr lang="en-US" dirty="0">
                <a:latin typeface="+mn-lt"/>
              </a:rPr>
              <a:t>Backscatter transmits at (up to) 10000x lower power consumption than conventional radios</a:t>
            </a:r>
            <a:endParaRPr lang="en-SE" dirty="0">
              <a:latin typeface="+mn-lt"/>
            </a:endParaRPr>
          </a:p>
        </p:txBody>
      </p:sp>
    </p:spTree>
    <p:extLst>
      <p:ext uri="{BB962C8B-B14F-4D97-AF65-F5344CB8AC3E}">
        <p14:creationId xmlns:p14="http://schemas.microsoft.com/office/powerpoint/2010/main" val="11837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41" grpId="0"/>
      <p:bldP spid="42" grpId="0"/>
      <p:bldP spid="43" grpId="0"/>
      <p:bldP spid="44" grpId="0"/>
      <p:bldP spid="21" grpId="0"/>
      <p:bldP spid="20" grpId="0"/>
      <p:bldP spid="23" grpId="0" animBg="1"/>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latin typeface="+mn-lt"/>
              </a:rPr>
              <a:t>RFID is </a:t>
            </a:r>
            <a:r>
              <a:rPr lang="en-US" i="1" dirty="0">
                <a:latin typeface="+mn-lt"/>
              </a:rPr>
              <a:t>everywhere</a:t>
            </a:r>
            <a:r>
              <a:rPr lang="en-US" dirty="0">
                <a:latin typeface="+mn-lt"/>
              </a:rPr>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22</a:t>
            </a:fld>
            <a:endParaRPr lang="en-US" dirty="0"/>
          </a:p>
        </p:txBody>
      </p:sp>
      <p:pic>
        <p:nvPicPr>
          <p:cNvPr id="5" name="Picture 4">
            <a:extLst>
              <a:ext uri="{FF2B5EF4-FFF2-40B4-BE49-F238E27FC236}">
                <a16:creationId xmlns:a16="http://schemas.microsoft.com/office/drawing/2014/main" id="{4CBC3DCF-F958-F446-B676-7106FAB99897}"/>
              </a:ext>
            </a:extLst>
          </p:cNvPr>
          <p:cNvPicPr>
            <a:picLocks noChangeAspect="1"/>
          </p:cNvPicPr>
          <p:nvPr/>
        </p:nvPicPr>
        <p:blipFill>
          <a:blip r:embed="rId3"/>
          <a:stretch>
            <a:fillRect/>
          </a:stretch>
        </p:blipFill>
        <p:spPr>
          <a:xfrm>
            <a:off x="7917705" y="252549"/>
            <a:ext cx="4030455" cy="2267131"/>
          </a:xfrm>
          <a:prstGeom prst="rect">
            <a:avLst/>
          </a:prstGeom>
        </p:spPr>
      </p:pic>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4"/>
          <a:srcRect l="31998"/>
          <a:stretch/>
        </p:blipFill>
        <p:spPr>
          <a:xfrm>
            <a:off x="7524207" y="2749247"/>
            <a:ext cx="3903616" cy="3217333"/>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5"/>
          <a:srcRect r="19433"/>
          <a:stretch/>
        </p:blipFill>
        <p:spPr>
          <a:xfrm>
            <a:off x="4071743" y="3297646"/>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6"/>
          <a:stretch>
            <a:fillRect/>
          </a:stretch>
        </p:blipFill>
        <p:spPr>
          <a:xfrm>
            <a:off x="197393" y="3344093"/>
            <a:ext cx="3655728" cy="2375988"/>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CF4-1212-4977-8F17-F3B48DE985A3}"/>
              </a:ext>
            </a:extLst>
          </p:cNvPr>
          <p:cNvSpPr>
            <a:spLocks noGrp="1"/>
          </p:cNvSpPr>
          <p:nvPr>
            <p:ph type="title"/>
          </p:nvPr>
        </p:nvSpPr>
        <p:spPr/>
        <p:txBody>
          <a:bodyPr/>
          <a:lstStyle/>
          <a:p>
            <a:r>
              <a:rPr lang="en-US" dirty="0">
                <a:latin typeface="+mn-lt"/>
              </a:rPr>
              <a:t>What are challenges with RFID systems?</a:t>
            </a:r>
          </a:p>
        </p:txBody>
      </p:sp>
      <p:sp>
        <p:nvSpPr>
          <p:cNvPr id="3" name="Content Placeholder 2">
            <a:extLst>
              <a:ext uri="{FF2B5EF4-FFF2-40B4-BE49-F238E27FC236}">
                <a16:creationId xmlns:a16="http://schemas.microsoft.com/office/drawing/2014/main" id="{8CFC0B8C-3D6D-4078-9F72-F89690279A41}"/>
              </a:ext>
            </a:extLst>
          </p:cNvPr>
          <p:cNvSpPr>
            <a:spLocks noGrp="1"/>
          </p:cNvSpPr>
          <p:nvPr>
            <p:ph idx="1"/>
          </p:nvPr>
        </p:nvSpPr>
        <p:spPr/>
        <p:txBody>
          <a:bodyPr>
            <a:normAutofit lnSpcReduction="10000"/>
          </a:bodyPr>
          <a:lstStyle/>
          <a:p>
            <a:r>
              <a:rPr lang="en-US" dirty="0">
                <a:latin typeface="+mj-lt"/>
              </a:rPr>
              <a:t>Essentially free communication!</a:t>
            </a:r>
          </a:p>
          <a:p>
            <a:pPr lvl="1"/>
            <a:r>
              <a:rPr lang="en-US" dirty="0">
                <a:latin typeface="+mj-lt"/>
              </a:rPr>
              <a:t>What’s the cost (besides having a higher-capability device)</a:t>
            </a:r>
          </a:p>
          <a:p>
            <a:pPr lvl="1"/>
            <a:endParaRPr lang="en-US" dirty="0">
              <a:latin typeface="+mj-lt"/>
            </a:endParaRPr>
          </a:p>
          <a:p>
            <a:r>
              <a:rPr lang="en-US" dirty="0">
                <a:latin typeface="+mj-lt"/>
              </a:rPr>
              <a:t>Difficult to reflect energy when it is already so low</a:t>
            </a:r>
          </a:p>
          <a:p>
            <a:pPr lvl="1"/>
            <a:r>
              <a:rPr lang="en-US" dirty="0">
                <a:latin typeface="+mj-lt"/>
              </a:rPr>
              <a:t>Essentially double the path loss (there and back)</a:t>
            </a:r>
          </a:p>
          <a:p>
            <a:pPr lvl="1"/>
            <a:endParaRPr lang="en-US" dirty="0">
              <a:latin typeface="+mj-lt"/>
            </a:endParaRPr>
          </a:p>
          <a:p>
            <a:r>
              <a:rPr lang="en-US" dirty="0">
                <a:latin typeface="+mj-lt"/>
              </a:rPr>
              <a:t>Range is very limited (or transmit power needs to be high)</a:t>
            </a:r>
          </a:p>
          <a:p>
            <a:pPr lvl="1"/>
            <a:r>
              <a:rPr lang="en-US" dirty="0">
                <a:latin typeface="+mj-lt"/>
              </a:rPr>
              <a:t>Meters of range, maximum</a:t>
            </a:r>
          </a:p>
          <a:p>
            <a:pPr lvl="1"/>
            <a:r>
              <a:rPr lang="en-US" dirty="0">
                <a:latin typeface="+mj-lt"/>
              </a:rPr>
              <a:t>Centimeters for inductive coupling</a:t>
            </a:r>
          </a:p>
          <a:p>
            <a:pPr lvl="1"/>
            <a:endParaRPr lang="en-US" dirty="0">
              <a:latin typeface="+mj-lt"/>
            </a:endParaRPr>
          </a:p>
          <a:p>
            <a:pPr lvl="1"/>
            <a:r>
              <a:rPr lang="en-US" dirty="0">
                <a:latin typeface="+mj-lt"/>
              </a:rPr>
              <a:t>Alternatively, could decouple signal generation from reception</a:t>
            </a:r>
          </a:p>
        </p:txBody>
      </p:sp>
      <p:sp>
        <p:nvSpPr>
          <p:cNvPr id="4" name="Slide Number Placeholder 3">
            <a:extLst>
              <a:ext uri="{FF2B5EF4-FFF2-40B4-BE49-F238E27FC236}">
                <a16:creationId xmlns:a16="http://schemas.microsoft.com/office/drawing/2014/main" id="{9649578A-A96F-48D0-8B20-15DE9698152D}"/>
              </a:ext>
            </a:extLst>
          </p:cNvPr>
          <p:cNvSpPr>
            <a:spLocks noGrp="1"/>
          </p:cNvSpPr>
          <p:nvPr>
            <p:ph type="sldNum" sz="quarter" idx="12"/>
          </p:nvPr>
        </p:nvSpPr>
        <p:spPr/>
        <p:txBody>
          <a:bodyPr/>
          <a:lstStyle/>
          <a:p>
            <a:fld id="{0778C724-3839-4D76-A707-B4C23905D055}" type="slidenum">
              <a:rPr lang="en-US" smtClean="0"/>
              <a:t>23</a:t>
            </a:fld>
            <a:endParaRPr lang="en-US"/>
          </a:p>
        </p:txBody>
      </p:sp>
    </p:spTree>
    <p:extLst>
      <p:ext uri="{BB962C8B-B14F-4D97-AF65-F5344CB8AC3E}">
        <p14:creationId xmlns:p14="http://schemas.microsoft.com/office/powerpoint/2010/main" val="1470748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Long range backscatter transmissions using  </a:t>
            </a:r>
            <a:r>
              <a:rPr lang="en-US" sz="4000" dirty="0" err="1"/>
              <a:t>LoRea</a:t>
            </a:r>
            <a:endParaRPr lang="en-US" sz="4000" dirty="0"/>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err="1">
                <a:ea typeface="Helvetica Light" charset="0"/>
                <a:cs typeface="Helvetica Light" charset="0"/>
              </a:rPr>
              <a:t>LoRea</a:t>
            </a:r>
            <a:r>
              <a:rPr lang="en-US" b="1" dirty="0">
                <a:ea typeface="Helvetica Light" charset="0"/>
                <a:cs typeface="Helvetica Light" charset="0"/>
              </a:rPr>
              <a:t> is a long range, low-power, and low-cost backscatter architecture</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24</a:t>
            </a:fld>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26" y="2249532"/>
            <a:ext cx="4015281" cy="1680495"/>
          </a:xfrm>
          <a:prstGeom prst="rect">
            <a:avLst/>
          </a:prstGeom>
        </p:spPr>
      </p:pic>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646" y="1875920"/>
            <a:ext cx="3249986" cy="2167036"/>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6948059" y="4038238"/>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sp>
        <p:nvSpPr>
          <p:cNvPr id="9" name="TextBox 8">
            <a:extLst>
              <a:ext uri="{FF2B5EF4-FFF2-40B4-BE49-F238E27FC236}">
                <a16:creationId xmlns:a16="http://schemas.microsoft.com/office/drawing/2014/main" id="{22367865-2A88-F44F-A5AD-5D4758ECC913}"/>
              </a:ext>
            </a:extLst>
          </p:cNvPr>
          <p:cNvSpPr txBox="1"/>
          <p:nvPr/>
        </p:nvSpPr>
        <p:spPr>
          <a:xfrm>
            <a:off x="2353734" y="4038238"/>
            <a:ext cx="2543187" cy="276999"/>
          </a:xfrm>
          <a:prstGeom prst="rect">
            <a:avLst/>
          </a:prstGeom>
          <a:noFill/>
        </p:spPr>
        <p:txBody>
          <a:bodyPr wrap="square" rtlCol="0">
            <a:spAutoFit/>
          </a:bodyPr>
          <a:lstStyle/>
          <a:p>
            <a:pPr algn="ctr"/>
            <a:r>
              <a:rPr lang="en-US" sz="1200" dirty="0">
                <a:latin typeface="+mj-lt"/>
              </a:rPr>
              <a:t>System Overview</a:t>
            </a:r>
          </a:p>
        </p:txBody>
      </p:sp>
      <p:sp>
        <p:nvSpPr>
          <p:cNvPr id="10" name="TextBox 9">
            <a:extLst>
              <a:ext uri="{FF2B5EF4-FFF2-40B4-BE49-F238E27FC236}">
                <a16:creationId xmlns:a16="http://schemas.microsoft.com/office/drawing/2014/main" id="{E97653E6-E41A-964B-BCEC-885C8075301B}"/>
              </a:ext>
            </a:extLst>
          </p:cNvPr>
          <p:cNvSpPr txBox="1"/>
          <p:nvPr/>
        </p:nvSpPr>
        <p:spPr>
          <a:xfrm>
            <a:off x="1375590" y="6114546"/>
            <a:ext cx="9440820"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ACM SENSYS 2017</a:t>
            </a:r>
          </a:p>
        </p:txBody>
      </p:sp>
      <p:sp>
        <p:nvSpPr>
          <p:cNvPr id="11" name="Footer Placeholder 10">
            <a:extLst>
              <a:ext uri="{FF2B5EF4-FFF2-40B4-BE49-F238E27FC236}">
                <a16:creationId xmlns:a16="http://schemas.microsoft.com/office/drawing/2014/main" id="{E30A9C58-C199-43A0-9C03-69475F50DBEF}"/>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359085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noAutofit/>
          </a:bodyPr>
          <a:lstStyle/>
          <a:p>
            <a:r>
              <a:rPr lang="en-US" sz="4000" dirty="0" err="1"/>
              <a:t>LoRea</a:t>
            </a:r>
            <a:r>
              <a:rPr lang="en-US" sz="4000" dirty="0"/>
              <a:t> bridges the energy asymmetry between communication (TX), sensing and processing</a:t>
            </a:r>
          </a:p>
        </p:txBody>
      </p:sp>
      <p:sp>
        <p:nvSpPr>
          <p:cNvPr id="3" name="Content Placeholder 2"/>
          <p:cNvSpPr>
            <a:spLocks noGrp="1"/>
          </p:cNvSpPr>
          <p:nvPr>
            <p:ph idx="1"/>
          </p:nvPr>
        </p:nvSpPr>
        <p:spPr>
          <a:xfrm>
            <a:off x="523853" y="1863785"/>
            <a:ext cx="10812694" cy="4675127"/>
          </a:xfrm>
        </p:spPr>
        <p:txBody>
          <a:bodyPr>
            <a:normAutofit/>
          </a:bodyPr>
          <a:lstStyle/>
          <a:p>
            <a:pPr marL="0" indent="0" algn="ctr">
              <a:buNone/>
            </a:pPr>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endParaRPr lang="en-US" b="1" dirty="0">
              <a:latin typeface="+mj-lt"/>
              <a:ea typeface="Helvetica Light" charset="0"/>
              <a:cs typeface="Helvetica Light" charset="0"/>
            </a:endParaRPr>
          </a:p>
          <a:p>
            <a:pPr marL="0" indent="0" algn="ctr">
              <a:buNone/>
            </a:pPr>
            <a:r>
              <a:rPr lang="en-US" b="1" dirty="0">
                <a:latin typeface="+mj-lt"/>
                <a:ea typeface="Helvetica Light" charset="0"/>
                <a:cs typeface="Helvetica Light" charset="0"/>
              </a:rPr>
              <a:t>Off-the-shelf hardware for transmission and receptions. Tens of USD</a:t>
            </a:r>
          </a:p>
          <a:p>
            <a:pPr marL="0" indent="0" algn="ctr">
              <a:buNone/>
            </a:pPr>
            <a:r>
              <a:rPr lang="en-US" b="1" dirty="0">
                <a:latin typeface="+mj-lt"/>
                <a:ea typeface="Helvetica Light" charset="0"/>
                <a:cs typeface="Helvetica Light" charset="0"/>
              </a:rPr>
              <a:t>Overturn notion that backscatter is a short-range transmission mechanism</a:t>
            </a:r>
          </a:p>
          <a:p>
            <a:pPr marL="0" indent="0">
              <a:buNone/>
            </a:pPr>
            <a:endParaRPr lang="en-US" dirty="0">
              <a:latin typeface="+mj-lt"/>
              <a:ea typeface="Helvetica Light" charset="0"/>
              <a:cs typeface="Helvetica Light" charset="0"/>
            </a:endParaRPr>
          </a:p>
          <a:p>
            <a:endParaRPr lang="en-US" dirty="0">
              <a:latin typeface="Helvetica Light" charset="0"/>
              <a:ea typeface="Helvetica Light" charset="0"/>
              <a:cs typeface="Helvetica Light" charset="0"/>
            </a:endParaRPr>
          </a:p>
          <a:p>
            <a:pPr lvl="1"/>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F3251276-10E0-6347-83FD-341D002F38DE}" type="slidenum">
              <a:rPr lang="en-US" smtClean="0"/>
              <a:t>25</a:t>
            </a:fld>
            <a:endParaRPr lang="en-US" dirty="0"/>
          </a:p>
        </p:txBody>
      </p:sp>
      <p:pic>
        <p:nvPicPr>
          <p:cNvPr id="7" name="Picture 6">
            <a:extLst>
              <a:ext uri="{FF2B5EF4-FFF2-40B4-BE49-F238E27FC236}">
                <a16:creationId xmlns:a16="http://schemas.microsoft.com/office/drawing/2014/main" id="{A9E46B99-7554-624B-9F22-BBC41BF6E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054" y="2309084"/>
            <a:ext cx="2832254" cy="1888499"/>
          </a:xfrm>
          <a:prstGeom prst="rect">
            <a:avLst/>
          </a:prstGeom>
        </p:spPr>
      </p:pic>
      <p:sp>
        <p:nvSpPr>
          <p:cNvPr id="8" name="TextBox 7">
            <a:extLst>
              <a:ext uri="{FF2B5EF4-FFF2-40B4-BE49-F238E27FC236}">
                <a16:creationId xmlns:a16="http://schemas.microsoft.com/office/drawing/2014/main" id="{5C5139F3-ECD4-1A4F-8BF6-241F59ED59CD}"/>
              </a:ext>
            </a:extLst>
          </p:cNvPr>
          <p:cNvSpPr txBox="1"/>
          <p:nvPr/>
        </p:nvSpPr>
        <p:spPr>
          <a:xfrm>
            <a:off x="9424856" y="4823590"/>
            <a:ext cx="2543187" cy="461665"/>
          </a:xfrm>
          <a:prstGeom prst="rect">
            <a:avLst/>
          </a:prstGeom>
          <a:noFill/>
        </p:spPr>
        <p:txBody>
          <a:bodyPr wrap="square" rtlCol="0">
            <a:spAutoFit/>
          </a:bodyPr>
          <a:lstStyle/>
          <a:p>
            <a:pPr algn="ctr"/>
            <a:r>
              <a:rPr lang="en-US" sz="1200" dirty="0">
                <a:latin typeface="+mj-lt"/>
              </a:rPr>
              <a:t>Backscatter Tag Hardware Prototype</a:t>
            </a:r>
          </a:p>
          <a:p>
            <a:pPr algn="ctr"/>
            <a:r>
              <a:rPr lang="en-US" sz="1200" dirty="0">
                <a:latin typeface="+mj-lt"/>
              </a:rPr>
              <a:t>(Peak Power of 70 µW)</a:t>
            </a:r>
          </a:p>
        </p:txBody>
      </p:sp>
      <p:pic>
        <p:nvPicPr>
          <p:cNvPr id="12" name="Picture 11">
            <a:extLst>
              <a:ext uri="{FF2B5EF4-FFF2-40B4-BE49-F238E27FC236}">
                <a16:creationId xmlns:a16="http://schemas.microsoft.com/office/drawing/2014/main" id="{F6B1A298-7064-45CE-B3D2-45B45C272CE9}"/>
              </a:ext>
            </a:extLst>
          </p:cNvPr>
          <p:cNvPicPr>
            <a:picLocks noChangeAspect="1"/>
          </p:cNvPicPr>
          <p:nvPr/>
        </p:nvPicPr>
        <p:blipFill>
          <a:blip r:embed="rId4"/>
          <a:stretch>
            <a:fillRect/>
          </a:stretch>
        </p:blipFill>
        <p:spPr>
          <a:xfrm>
            <a:off x="5550843" y="2397339"/>
            <a:ext cx="3503211" cy="1970556"/>
          </a:xfrm>
          <a:prstGeom prst="rect">
            <a:avLst/>
          </a:prstGeom>
        </p:spPr>
      </p:pic>
      <p:sp>
        <p:nvSpPr>
          <p:cNvPr id="13" name="TextBox 12">
            <a:extLst>
              <a:ext uri="{FF2B5EF4-FFF2-40B4-BE49-F238E27FC236}">
                <a16:creationId xmlns:a16="http://schemas.microsoft.com/office/drawing/2014/main" id="{34D1EA1C-5884-4EF6-B0F9-E082C0FFDEEF}"/>
              </a:ext>
            </a:extLst>
          </p:cNvPr>
          <p:cNvSpPr txBox="1"/>
          <p:nvPr/>
        </p:nvSpPr>
        <p:spPr>
          <a:xfrm>
            <a:off x="5550843" y="4900457"/>
            <a:ext cx="3667146" cy="307777"/>
          </a:xfrm>
          <a:prstGeom prst="rect">
            <a:avLst/>
          </a:prstGeom>
          <a:noFill/>
        </p:spPr>
        <p:txBody>
          <a:bodyPr wrap="square" rtlCol="0">
            <a:spAutoFit/>
          </a:bodyPr>
          <a:lstStyle/>
          <a:p>
            <a:r>
              <a:rPr lang="en-US" sz="1400" dirty="0">
                <a:latin typeface="+mj-lt"/>
              </a:rPr>
              <a:t>Texas Instruments CC1310 Launchpad: Receiver</a:t>
            </a:r>
          </a:p>
        </p:txBody>
      </p:sp>
      <p:graphicFrame>
        <p:nvGraphicFramePr>
          <p:cNvPr id="10" name="Table 6">
            <a:extLst>
              <a:ext uri="{FF2B5EF4-FFF2-40B4-BE49-F238E27FC236}">
                <a16:creationId xmlns:a16="http://schemas.microsoft.com/office/drawing/2014/main" id="{B12370CE-993A-4187-8385-C3B77D958EA7}"/>
              </a:ext>
            </a:extLst>
          </p:cNvPr>
          <p:cNvGraphicFramePr>
            <a:graphicFrameLocks noGrp="1"/>
          </p:cNvGraphicFramePr>
          <p:nvPr/>
        </p:nvGraphicFramePr>
        <p:xfrm>
          <a:off x="952123" y="2026814"/>
          <a:ext cx="4170450" cy="2804372"/>
        </p:xfrm>
        <a:graphic>
          <a:graphicData uri="http://schemas.openxmlformats.org/drawingml/2006/table">
            <a:tbl>
              <a:tblPr firstRow="1" bandRow="1">
                <a:tableStyleId>{F5AB1C69-6EDB-4FF4-983F-18BD219EF322}</a:tableStyleId>
              </a:tblPr>
              <a:tblGrid>
                <a:gridCol w="2085225">
                  <a:extLst>
                    <a:ext uri="{9D8B030D-6E8A-4147-A177-3AD203B41FA5}">
                      <a16:colId xmlns:a16="http://schemas.microsoft.com/office/drawing/2014/main" val="3227623664"/>
                    </a:ext>
                  </a:extLst>
                </a:gridCol>
                <a:gridCol w="2085225">
                  <a:extLst>
                    <a:ext uri="{9D8B030D-6E8A-4147-A177-3AD203B41FA5}">
                      <a16:colId xmlns:a16="http://schemas.microsoft.com/office/drawing/2014/main" val="3123520317"/>
                    </a:ext>
                  </a:extLst>
                </a:gridCol>
              </a:tblGrid>
              <a:tr h="481446">
                <a:tc>
                  <a:txBody>
                    <a:bodyPr/>
                    <a:lstStyle/>
                    <a:p>
                      <a:pPr algn="ctr"/>
                      <a:r>
                        <a:rPr lang="en-GB" dirty="0"/>
                        <a:t>Component</a:t>
                      </a:r>
                      <a:endParaRPr lang="en-SE" dirty="0"/>
                    </a:p>
                  </a:txBody>
                  <a:tcPr/>
                </a:tc>
                <a:tc>
                  <a:txBody>
                    <a:bodyPr/>
                    <a:lstStyle/>
                    <a:p>
                      <a:pPr algn="ctr"/>
                      <a:r>
                        <a:rPr lang="en-GB" dirty="0"/>
                        <a:t>Power Consumption</a:t>
                      </a:r>
                      <a:endParaRPr lang="en-SE" dirty="0"/>
                    </a:p>
                  </a:txBody>
                  <a:tcPr/>
                </a:tc>
                <a:extLst>
                  <a:ext uri="{0D108BD9-81ED-4DB2-BD59-A6C34878D82A}">
                    <a16:rowId xmlns:a16="http://schemas.microsoft.com/office/drawing/2014/main" val="2438343205"/>
                  </a:ext>
                </a:extLst>
              </a:tr>
              <a:tr h="524606">
                <a:tc>
                  <a:txBody>
                    <a:bodyPr/>
                    <a:lstStyle/>
                    <a:p>
                      <a:pPr algn="ctr"/>
                      <a:r>
                        <a:rPr lang="en-GB" sz="1600" b="1" dirty="0" err="1"/>
                        <a:t>LoRea</a:t>
                      </a:r>
                      <a:r>
                        <a:rPr lang="en-GB" sz="1600" b="1" dirty="0"/>
                        <a:t> (Transmissions)</a:t>
                      </a:r>
                      <a:endParaRPr lang="en-SE" sz="1600" b="1" dirty="0"/>
                    </a:p>
                  </a:txBody>
                  <a:tcPr/>
                </a:tc>
                <a:tc>
                  <a:txBody>
                    <a:bodyPr/>
                    <a:lstStyle/>
                    <a:p>
                      <a:pPr algn="ctr"/>
                      <a:r>
                        <a:rPr lang="en-GB" sz="1600" b="1" dirty="0"/>
                        <a:t>70 µW (868 MHz)</a:t>
                      </a:r>
                      <a:endParaRPr lang="en-SE" sz="1600" b="1" dirty="0"/>
                    </a:p>
                  </a:txBody>
                  <a:tcPr/>
                </a:tc>
                <a:extLst>
                  <a:ext uri="{0D108BD9-81ED-4DB2-BD59-A6C34878D82A}">
                    <a16:rowId xmlns:a16="http://schemas.microsoft.com/office/drawing/2014/main" val="3977679563"/>
                  </a:ext>
                </a:extLst>
              </a:tr>
              <a:tr h="524606">
                <a:tc>
                  <a:txBody>
                    <a:bodyPr/>
                    <a:lstStyle/>
                    <a:p>
                      <a:pPr algn="ctr"/>
                      <a:r>
                        <a:rPr lang="en-GB" sz="1600" dirty="0"/>
                        <a:t>Conventional Transceiver </a:t>
                      </a:r>
                      <a:endParaRPr lang="en-SE" sz="1600" dirty="0"/>
                    </a:p>
                  </a:txBody>
                  <a:tcPr/>
                </a:tc>
                <a:tc>
                  <a:txBody>
                    <a:bodyPr/>
                    <a:lstStyle/>
                    <a:p>
                      <a:pPr algn="ctr"/>
                      <a:r>
                        <a:rPr lang="en-GB" sz="1600" dirty="0"/>
                        <a:t>Tens to hundreds of </a:t>
                      </a:r>
                      <a:r>
                        <a:rPr lang="en-GB" sz="1600" dirty="0" err="1"/>
                        <a:t>mW’s</a:t>
                      </a:r>
                      <a:endParaRPr lang="en-SE" sz="1600" dirty="0"/>
                    </a:p>
                  </a:txBody>
                  <a:tcPr/>
                </a:tc>
                <a:extLst>
                  <a:ext uri="{0D108BD9-81ED-4DB2-BD59-A6C34878D82A}">
                    <a16:rowId xmlns:a16="http://schemas.microsoft.com/office/drawing/2014/main" val="2780702136"/>
                  </a:ext>
                </a:extLst>
              </a:tr>
              <a:tr h="524606">
                <a:tc>
                  <a:txBody>
                    <a:bodyPr/>
                    <a:lstStyle/>
                    <a:p>
                      <a:pPr algn="ctr"/>
                      <a:r>
                        <a:rPr lang="en-GB" sz="1600" dirty="0"/>
                        <a:t>Microcontroller (Apollo3)</a:t>
                      </a:r>
                      <a:endParaRPr lang="en-SE" sz="1600" dirty="0"/>
                    </a:p>
                  </a:txBody>
                  <a:tcPr/>
                </a:tc>
                <a:tc>
                  <a:txBody>
                    <a:bodyPr/>
                    <a:lstStyle/>
                    <a:p>
                      <a:pPr algn="ctr"/>
                      <a:r>
                        <a:rPr lang="en-GB" sz="1600" dirty="0"/>
                        <a:t>100s of µW’s</a:t>
                      </a:r>
                      <a:endParaRPr lang="en-SE" sz="1600" dirty="0"/>
                    </a:p>
                  </a:txBody>
                  <a:tcPr/>
                </a:tc>
                <a:extLst>
                  <a:ext uri="{0D108BD9-81ED-4DB2-BD59-A6C34878D82A}">
                    <a16:rowId xmlns:a16="http://schemas.microsoft.com/office/drawing/2014/main" val="3359520886"/>
                  </a:ext>
                </a:extLst>
              </a:tr>
              <a:tr h="481446">
                <a:tc>
                  <a:txBody>
                    <a:bodyPr/>
                    <a:lstStyle/>
                    <a:p>
                      <a:pPr algn="ctr"/>
                      <a:r>
                        <a:rPr lang="en-GB" sz="1600" dirty="0"/>
                        <a:t>Sensors </a:t>
                      </a:r>
                      <a:endParaRPr lang="en-SE" sz="1600" dirty="0"/>
                    </a:p>
                  </a:txBody>
                  <a:tcPr/>
                </a:tc>
                <a:tc>
                  <a:txBody>
                    <a:bodyPr/>
                    <a:lstStyle/>
                    <a:p>
                      <a:pPr algn="ctr"/>
                      <a:r>
                        <a:rPr lang="en-GB" sz="1600" dirty="0"/>
                        <a:t>Few to tens of µW’s</a:t>
                      </a:r>
                      <a:endParaRPr lang="en-SE" sz="1600" dirty="0"/>
                    </a:p>
                  </a:txBody>
                  <a:tcPr/>
                </a:tc>
                <a:extLst>
                  <a:ext uri="{0D108BD9-81ED-4DB2-BD59-A6C34878D82A}">
                    <a16:rowId xmlns:a16="http://schemas.microsoft.com/office/drawing/2014/main" val="2377929104"/>
                  </a:ext>
                </a:extLst>
              </a:tr>
            </a:tbl>
          </a:graphicData>
        </a:graphic>
      </p:graphicFrame>
      <p:sp>
        <p:nvSpPr>
          <p:cNvPr id="11" name="TextBox 10">
            <a:extLst>
              <a:ext uri="{FF2B5EF4-FFF2-40B4-BE49-F238E27FC236}">
                <a16:creationId xmlns:a16="http://schemas.microsoft.com/office/drawing/2014/main" id="{CCC97E8A-D532-44A1-AB2E-A2A146E4E786}"/>
              </a:ext>
            </a:extLst>
          </p:cNvPr>
          <p:cNvSpPr txBox="1"/>
          <p:nvPr/>
        </p:nvSpPr>
        <p:spPr>
          <a:xfrm>
            <a:off x="918958" y="4900456"/>
            <a:ext cx="4352255" cy="307777"/>
          </a:xfrm>
          <a:prstGeom prst="rect">
            <a:avLst/>
          </a:prstGeom>
          <a:noFill/>
        </p:spPr>
        <p:txBody>
          <a:bodyPr wrap="square" rtlCol="0">
            <a:spAutoFit/>
          </a:bodyPr>
          <a:lstStyle/>
          <a:p>
            <a:r>
              <a:rPr lang="en-US" sz="1400" dirty="0" err="1">
                <a:latin typeface="+mj-lt"/>
              </a:rPr>
              <a:t>LoRea</a:t>
            </a:r>
            <a:r>
              <a:rPr lang="en-US" sz="1400" dirty="0">
                <a:latin typeface="+mj-lt"/>
              </a:rPr>
              <a:t> transmits at similar power consumption as a sensor</a:t>
            </a:r>
          </a:p>
        </p:txBody>
      </p:sp>
      <p:sp>
        <p:nvSpPr>
          <p:cNvPr id="6" name="Footer Placeholder 5">
            <a:extLst>
              <a:ext uri="{FF2B5EF4-FFF2-40B4-BE49-F238E27FC236}">
                <a16:creationId xmlns:a16="http://schemas.microsoft.com/office/drawing/2014/main" id="{28F7735C-FED0-4802-BB4D-3E7626F5DE9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942456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32C-3940-4BF6-D6DB-BDAB49A30B51}"/>
              </a:ext>
            </a:extLst>
          </p:cNvPr>
          <p:cNvSpPr>
            <a:spLocks noGrp="1"/>
          </p:cNvSpPr>
          <p:nvPr>
            <p:ph type="title"/>
          </p:nvPr>
        </p:nvSpPr>
        <p:spPr/>
        <p:txBody>
          <a:bodyPr/>
          <a:lstStyle/>
          <a:p>
            <a:r>
              <a:rPr lang="en-US" dirty="0"/>
              <a:t>What is the expected lifespan of a battery?</a:t>
            </a:r>
          </a:p>
        </p:txBody>
      </p:sp>
      <p:sp>
        <p:nvSpPr>
          <p:cNvPr id="3" name="Content Placeholder 2">
            <a:extLst>
              <a:ext uri="{FF2B5EF4-FFF2-40B4-BE49-F238E27FC236}">
                <a16:creationId xmlns:a16="http://schemas.microsoft.com/office/drawing/2014/main" id="{7D5E74A7-5F14-2409-338E-CD102B5150B4}"/>
              </a:ext>
            </a:extLst>
          </p:cNvPr>
          <p:cNvSpPr>
            <a:spLocks noGrp="1"/>
          </p:cNvSpPr>
          <p:nvPr>
            <p:ph idx="1"/>
          </p:nvPr>
        </p:nvSpPr>
        <p:spPr>
          <a:xfrm>
            <a:off x="838200" y="1568775"/>
            <a:ext cx="11353800" cy="4676797"/>
          </a:xfrm>
        </p:spPr>
        <p:txBody>
          <a:bodyPr/>
          <a:lstStyle/>
          <a:p>
            <a:r>
              <a:rPr lang="en-US" dirty="0">
                <a:latin typeface="+mj-lt"/>
              </a:rPr>
              <a:t>Coin cell (CR2032): 240 </a:t>
            </a:r>
            <a:r>
              <a:rPr lang="en-US" dirty="0" err="1">
                <a:latin typeface="+mj-lt"/>
              </a:rPr>
              <a:t>mAh</a:t>
            </a:r>
            <a:r>
              <a:rPr lang="en-US" dirty="0">
                <a:latin typeface="+mj-lt"/>
              </a:rPr>
              <a:t>,  Flexible battery (Molex): 10 </a:t>
            </a:r>
            <a:r>
              <a:rPr lang="en-US" dirty="0" err="1">
                <a:latin typeface="+mj-lt"/>
              </a:rPr>
              <a:t>mAh</a:t>
            </a:r>
            <a:endParaRPr lang="en-US" dirty="0">
              <a:latin typeface="+mj-lt"/>
            </a:endParaRPr>
          </a:p>
          <a:p>
            <a:r>
              <a:rPr lang="en-US" dirty="0">
                <a:latin typeface="+mj-lt"/>
              </a:rPr>
              <a:t>Backscatter transmitter: (</a:t>
            </a:r>
            <a:r>
              <a:rPr lang="en-US" dirty="0" err="1">
                <a:latin typeface="+mj-lt"/>
              </a:rPr>
              <a:t>LoRea</a:t>
            </a:r>
            <a:r>
              <a:rPr lang="en-US" dirty="0">
                <a:latin typeface="+mj-lt"/>
              </a:rPr>
              <a:t>, SENSYS 2017) – 35 </a:t>
            </a:r>
            <a:r>
              <a:rPr lang="en-US" dirty="0" err="1">
                <a:latin typeface="+mj-lt"/>
              </a:rPr>
              <a:t>uA</a:t>
            </a:r>
            <a:endParaRPr lang="en-US" dirty="0">
              <a:latin typeface="+mj-lt"/>
            </a:endParaRPr>
          </a:p>
          <a:p>
            <a:r>
              <a:rPr lang="en-US" dirty="0">
                <a:latin typeface="+mj-lt"/>
              </a:rPr>
              <a:t>Let’s estimate long would battery last under different device load:</a:t>
            </a:r>
          </a:p>
          <a:p>
            <a:endParaRPr lang="en-US" dirty="0">
              <a:latin typeface="+mj-lt"/>
            </a:endParaRPr>
          </a:p>
          <a:p>
            <a:endParaRPr lang="en-US" dirty="0">
              <a:latin typeface="+mj-lt"/>
            </a:endParaRPr>
          </a:p>
          <a:p>
            <a:pPr marL="0" indent="0">
              <a:buNone/>
            </a:pPr>
            <a:endParaRPr lang="en-US" dirty="0">
              <a:latin typeface="+mj-lt"/>
            </a:endParaRPr>
          </a:p>
        </p:txBody>
      </p:sp>
      <p:sp>
        <p:nvSpPr>
          <p:cNvPr id="5" name="Slide Number Placeholder 4">
            <a:extLst>
              <a:ext uri="{FF2B5EF4-FFF2-40B4-BE49-F238E27FC236}">
                <a16:creationId xmlns:a16="http://schemas.microsoft.com/office/drawing/2014/main" id="{45A40824-4938-F14E-3234-BF98B86D7F24}"/>
              </a:ext>
            </a:extLst>
          </p:cNvPr>
          <p:cNvSpPr>
            <a:spLocks noGrp="1"/>
          </p:cNvSpPr>
          <p:nvPr>
            <p:ph type="sldNum" sz="quarter" idx="12"/>
          </p:nvPr>
        </p:nvSpPr>
        <p:spPr/>
        <p:txBody>
          <a:bodyPr/>
          <a:lstStyle/>
          <a:p>
            <a:fld id="{687B7451-1438-CB4A-8106-82A64F1C7D7B}" type="slidenum">
              <a:rPr lang="sv-SE" smtClean="0"/>
              <a:pPr/>
              <a:t>26</a:t>
            </a:fld>
            <a:endParaRPr lang="sv-SE" dirty="0"/>
          </a:p>
        </p:txBody>
      </p:sp>
      <p:graphicFrame>
        <p:nvGraphicFramePr>
          <p:cNvPr id="9" name="Table 12">
            <a:extLst>
              <a:ext uri="{FF2B5EF4-FFF2-40B4-BE49-F238E27FC236}">
                <a16:creationId xmlns:a16="http://schemas.microsoft.com/office/drawing/2014/main" id="{561DD723-536F-6899-5502-A0950570654C}"/>
              </a:ext>
            </a:extLst>
          </p:cNvPr>
          <p:cNvGraphicFramePr>
            <a:graphicFrameLocks noGrp="1"/>
          </p:cNvGraphicFramePr>
          <p:nvPr/>
        </p:nvGraphicFramePr>
        <p:xfrm>
          <a:off x="870008" y="3429000"/>
          <a:ext cx="10451984" cy="2380267"/>
        </p:xfrm>
        <a:graphic>
          <a:graphicData uri="http://schemas.openxmlformats.org/drawingml/2006/table">
            <a:tbl>
              <a:tblPr firstRow="1" bandRow="1">
                <a:tableStyleId>{5C22544A-7EE6-4342-B048-85BDC9FD1C3A}</a:tableStyleId>
              </a:tblPr>
              <a:tblGrid>
                <a:gridCol w="2612996">
                  <a:extLst>
                    <a:ext uri="{9D8B030D-6E8A-4147-A177-3AD203B41FA5}">
                      <a16:colId xmlns:a16="http://schemas.microsoft.com/office/drawing/2014/main" val="3053880666"/>
                    </a:ext>
                  </a:extLst>
                </a:gridCol>
                <a:gridCol w="2612996">
                  <a:extLst>
                    <a:ext uri="{9D8B030D-6E8A-4147-A177-3AD203B41FA5}">
                      <a16:colId xmlns:a16="http://schemas.microsoft.com/office/drawing/2014/main" val="4082166559"/>
                    </a:ext>
                  </a:extLst>
                </a:gridCol>
                <a:gridCol w="2612996">
                  <a:extLst>
                    <a:ext uri="{9D8B030D-6E8A-4147-A177-3AD203B41FA5}">
                      <a16:colId xmlns:a16="http://schemas.microsoft.com/office/drawing/2014/main" val="2154374108"/>
                    </a:ext>
                  </a:extLst>
                </a:gridCol>
                <a:gridCol w="2612996">
                  <a:extLst>
                    <a:ext uri="{9D8B030D-6E8A-4147-A177-3AD203B41FA5}">
                      <a16:colId xmlns:a16="http://schemas.microsoft.com/office/drawing/2014/main" val="580035228"/>
                    </a:ext>
                  </a:extLst>
                </a:gridCol>
              </a:tblGrid>
              <a:tr h="526067">
                <a:tc>
                  <a:txBody>
                    <a:bodyPr/>
                    <a:lstStyle/>
                    <a:p>
                      <a:pPr algn="ctr"/>
                      <a:r>
                        <a:rPr lang="en-US" dirty="0"/>
                        <a:t>Component</a:t>
                      </a:r>
                    </a:p>
                  </a:txBody>
                  <a:tcPr/>
                </a:tc>
                <a:tc>
                  <a:txBody>
                    <a:bodyPr/>
                    <a:lstStyle/>
                    <a:p>
                      <a:pPr algn="ctr"/>
                      <a:r>
                        <a:rPr lang="en-US" dirty="0"/>
                        <a:t>Current draw</a:t>
                      </a:r>
                    </a:p>
                  </a:txBody>
                  <a:tcPr/>
                </a:tc>
                <a:tc>
                  <a:txBody>
                    <a:bodyPr/>
                    <a:lstStyle/>
                    <a:p>
                      <a:pPr algn="ctr"/>
                      <a:r>
                        <a:rPr lang="en-US" dirty="0"/>
                        <a:t>Flexible Battery</a:t>
                      </a:r>
                    </a:p>
                  </a:txBody>
                  <a:tcPr/>
                </a:tc>
                <a:tc>
                  <a:txBody>
                    <a:bodyPr/>
                    <a:lstStyle/>
                    <a:p>
                      <a:pPr algn="ctr"/>
                      <a:r>
                        <a:rPr lang="en-US" dirty="0"/>
                        <a:t>Coin cell</a:t>
                      </a:r>
                    </a:p>
                  </a:txBody>
                  <a:tcPr/>
                </a:tc>
                <a:extLst>
                  <a:ext uri="{0D108BD9-81ED-4DB2-BD59-A6C34878D82A}">
                    <a16:rowId xmlns:a16="http://schemas.microsoft.com/office/drawing/2014/main" val="2267531671"/>
                  </a:ext>
                </a:extLst>
              </a:tr>
              <a:tr h="370840">
                <a:tc>
                  <a:txBody>
                    <a:bodyPr/>
                    <a:lstStyle/>
                    <a:p>
                      <a:pPr algn="ctr"/>
                      <a:r>
                        <a:rPr lang="en-US" dirty="0"/>
                        <a:t>Microcontroller</a:t>
                      </a:r>
                    </a:p>
                  </a:txBody>
                  <a:tcPr/>
                </a:tc>
                <a:tc>
                  <a:txBody>
                    <a:bodyPr/>
                    <a:lstStyle/>
                    <a:p>
                      <a:pPr algn="ctr"/>
                      <a:r>
                        <a:rPr lang="en-US" dirty="0"/>
                        <a:t>200  </a:t>
                      </a:r>
                      <a:r>
                        <a:rPr lang="en-US" dirty="0" err="1"/>
                        <a:t>uA</a:t>
                      </a:r>
                      <a:endParaRPr lang="en-US" dirty="0"/>
                    </a:p>
                  </a:txBody>
                  <a:tcPr/>
                </a:tc>
                <a:tc>
                  <a:txBody>
                    <a:bodyPr/>
                    <a:lstStyle/>
                    <a:p>
                      <a:pPr algn="ctr"/>
                      <a:r>
                        <a:rPr lang="en-US" dirty="0"/>
                        <a:t>50 h</a:t>
                      </a:r>
                    </a:p>
                  </a:txBody>
                  <a:tcPr/>
                </a:tc>
                <a:tc>
                  <a:txBody>
                    <a:bodyPr/>
                    <a:lstStyle/>
                    <a:p>
                      <a:pPr algn="ctr"/>
                      <a:r>
                        <a:rPr lang="en-US" dirty="0"/>
                        <a:t>1200 h</a:t>
                      </a:r>
                    </a:p>
                  </a:txBody>
                  <a:tcPr/>
                </a:tc>
                <a:extLst>
                  <a:ext uri="{0D108BD9-81ED-4DB2-BD59-A6C34878D82A}">
                    <a16:rowId xmlns:a16="http://schemas.microsoft.com/office/drawing/2014/main" val="386629158"/>
                  </a:ext>
                </a:extLst>
              </a:tr>
              <a:tr h="370840">
                <a:tc>
                  <a:txBody>
                    <a:bodyPr/>
                    <a:lstStyle/>
                    <a:p>
                      <a:pPr algn="ctr"/>
                      <a:r>
                        <a:rPr lang="en-US" dirty="0"/>
                        <a:t>Accelerometer </a:t>
                      </a:r>
                    </a:p>
                  </a:txBody>
                  <a:tcPr/>
                </a:tc>
                <a:tc>
                  <a:txBody>
                    <a:bodyPr/>
                    <a:lstStyle/>
                    <a:p>
                      <a:pPr algn="ctr"/>
                      <a:r>
                        <a:rPr lang="en-US" dirty="0"/>
                        <a:t>10 </a:t>
                      </a:r>
                      <a:r>
                        <a:rPr lang="en-US" dirty="0" err="1"/>
                        <a:t>uA</a:t>
                      </a:r>
                      <a:endParaRPr lang="en-US" dirty="0"/>
                    </a:p>
                  </a:txBody>
                  <a:tcPr/>
                </a:tc>
                <a:tc>
                  <a:txBody>
                    <a:bodyPr/>
                    <a:lstStyle/>
                    <a:p>
                      <a:pPr algn="ctr"/>
                      <a:r>
                        <a:rPr lang="en-US" dirty="0"/>
                        <a:t>1000 h</a:t>
                      </a:r>
                    </a:p>
                  </a:txBody>
                  <a:tcPr/>
                </a:tc>
                <a:tc>
                  <a:txBody>
                    <a:bodyPr/>
                    <a:lstStyle/>
                    <a:p>
                      <a:pPr algn="ctr"/>
                      <a:r>
                        <a:rPr lang="en-US" dirty="0"/>
                        <a:t>24000</a:t>
                      </a:r>
                    </a:p>
                  </a:txBody>
                  <a:tcPr/>
                </a:tc>
                <a:extLst>
                  <a:ext uri="{0D108BD9-81ED-4DB2-BD59-A6C34878D82A}">
                    <a16:rowId xmlns:a16="http://schemas.microsoft.com/office/drawing/2014/main" val="601860936"/>
                  </a:ext>
                </a:extLst>
              </a:tr>
              <a:tr h="370840">
                <a:tc>
                  <a:txBody>
                    <a:bodyPr/>
                    <a:lstStyle/>
                    <a:p>
                      <a:pPr algn="ctr"/>
                      <a:r>
                        <a:rPr lang="en-US" dirty="0" err="1"/>
                        <a:t>WiFi</a:t>
                      </a:r>
                      <a:r>
                        <a:rPr lang="en-US" dirty="0"/>
                        <a:t> Transmitter</a:t>
                      </a:r>
                    </a:p>
                  </a:txBody>
                  <a:tcPr/>
                </a:tc>
                <a:tc>
                  <a:txBody>
                    <a:bodyPr/>
                    <a:lstStyle/>
                    <a:p>
                      <a:pPr algn="ctr"/>
                      <a:r>
                        <a:rPr lang="en-US" dirty="0"/>
                        <a:t>15 mA</a:t>
                      </a:r>
                    </a:p>
                  </a:txBody>
                  <a:tcPr/>
                </a:tc>
                <a:tc>
                  <a:txBody>
                    <a:bodyPr/>
                    <a:lstStyle/>
                    <a:p>
                      <a:pPr algn="ctr"/>
                      <a:r>
                        <a:rPr lang="en-US" dirty="0"/>
                        <a:t>45 mins</a:t>
                      </a:r>
                    </a:p>
                  </a:txBody>
                  <a:tcPr/>
                </a:tc>
                <a:tc>
                  <a:txBody>
                    <a:bodyPr/>
                    <a:lstStyle/>
                    <a:p>
                      <a:pPr algn="ctr"/>
                      <a:r>
                        <a:rPr lang="en-US" dirty="0"/>
                        <a:t>16 h</a:t>
                      </a:r>
                    </a:p>
                  </a:txBody>
                  <a:tcPr/>
                </a:tc>
                <a:extLst>
                  <a:ext uri="{0D108BD9-81ED-4DB2-BD59-A6C34878D82A}">
                    <a16:rowId xmlns:a16="http://schemas.microsoft.com/office/drawing/2014/main" val="3705024106"/>
                  </a:ext>
                </a:extLst>
              </a:tr>
              <a:tr h="370840">
                <a:tc>
                  <a:txBody>
                    <a:bodyPr/>
                    <a:lstStyle/>
                    <a:p>
                      <a:pPr algn="ctr"/>
                      <a:r>
                        <a:rPr lang="en-US" dirty="0"/>
                        <a:t>Bluetooth Transmitter</a:t>
                      </a:r>
                    </a:p>
                  </a:txBody>
                  <a:tcPr/>
                </a:tc>
                <a:tc>
                  <a:txBody>
                    <a:bodyPr/>
                    <a:lstStyle/>
                    <a:p>
                      <a:pPr algn="ctr"/>
                      <a:r>
                        <a:rPr lang="en-US" dirty="0"/>
                        <a:t>1 mA</a:t>
                      </a:r>
                    </a:p>
                  </a:txBody>
                  <a:tcPr/>
                </a:tc>
                <a:tc>
                  <a:txBody>
                    <a:bodyPr/>
                    <a:lstStyle/>
                    <a:p>
                      <a:pPr algn="ctr"/>
                      <a:r>
                        <a:rPr lang="en-US" dirty="0"/>
                        <a:t>10 h</a:t>
                      </a:r>
                    </a:p>
                  </a:txBody>
                  <a:tcPr/>
                </a:tc>
                <a:tc>
                  <a:txBody>
                    <a:bodyPr/>
                    <a:lstStyle/>
                    <a:p>
                      <a:pPr algn="ctr"/>
                      <a:r>
                        <a:rPr lang="en-US" dirty="0"/>
                        <a:t>240 h</a:t>
                      </a:r>
                    </a:p>
                  </a:txBody>
                  <a:tcPr/>
                </a:tc>
                <a:extLst>
                  <a:ext uri="{0D108BD9-81ED-4DB2-BD59-A6C34878D82A}">
                    <a16:rowId xmlns:a16="http://schemas.microsoft.com/office/drawing/2014/main" val="2633445922"/>
                  </a:ext>
                </a:extLst>
              </a:tr>
              <a:tr h="370840">
                <a:tc>
                  <a:txBody>
                    <a:bodyPr/>
                    <a:lstStyle/>
                    <a:p>
                      <a:pPr algn="ctr"/>
                      <a:r>
                        <a:rPr lang="en-US" dirty="0"/>
                        <a:t>Backscatter Transmitter</a:t>
                      </a:r>
                    </a:p>
                  </a:txBody>
                  <a:tcPr/>
                </a:tc>
                <a:tc>
                  <a:txBody>
                    <a:bodyPr/>
                    <a:lstStyle/>
                    <a:p>
                      <a:pPr algn="ctr"/>
                      <a:r>
                        <a:rPr lang="en-US" dirty="0"/>
                        <a:t>35 </a:t>
                      </a:r>
                      <a:r>
                        <a:rPr lang="en-US" dirty="0" err="1"/>
                        <a:t>uA</a:t>
                      </a:r>
                      <a:endParaRPr lang="en-US" dirty="0"/>
                    </a:p>
                  </a:txBody>
                  <a:tcPr/>
                </a:tc>
                <a:tc>
                  <a:txBody>
                    <a:bodyPr/>
                    <a:lstStyle/>
                    <a:p>
                      <a:pPr algn="ctr"/>
                      <a:r>
                        <a:rPr lang="en-US" dirty="0"/>
                        <a:t>285.7 h</a:t>
                      </a:r>
                    </a:p>
                  </a:txBody>
                  <a:tcPr/>
                </a:tc>
                <a:tc>
                  <a:txBody>
                    <a:bodyPr/>
                    <a:lstStyle/>
                    <a:p>
                      <a:pPr algn="ctr"/>
                      <a:r>
                        <a:rPr lang="en-US" dirty="0"/>
                        <a:t>6857 h</a:t>
                      </a:r>
                    </a:p>
                  </a:txBody>
                  <a:tcPr/>
                </a:tc>
                <a:extLst>
                  <a:ext uri="{0D108BD9-81ED-4DB2-BD59-A6C34878D82A}">
                    <a16:rowId xmlns:a16="http://schemas.microsoft.com/office/drawing/2014/main" val="1653121743"/>
                  </a:ext>
                </a:extLst>
              </a:tr>
            </a:tbl>
          </a:graphicData>
        </a:graphic>
      </p:graphicFrame>
    </p:spTree>
    <p:extLst>
      <p:ext uri="{BB962C8B-B14F-4D97-AF65-F5344CB8AC3E}">
        <p14:creationId xmlns:p14="http://schemas.microsoft.com/office/powerpoint/2010/main" val="138305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a:xfrm>
            <a:off x="838200" y="200368"/>
            <a:ext cx="10515600" cy="1325563"/>
          </a:xfrm>
        </p:spPr>
        <p:txBody>
          <a:bodyPr/>
          <a:lstStyle/>
          <a:p>
            <a:r>
              <a:rPr lang="en-US" dirty="0">
                <a:latin typeface="+mn-lt"/>
              </a:rPr>
              <a:t>Communication using inductive coupling</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538843" y="1411132"/>
            <a:ext cx="5076495" cy="5029200"/>
          </a:xfrm>
        </p:spPr>
        <p:txBody>
          <a:bodyPr>
            <a:normAutofit lnSpcReduction="10000"/>
          </a:bodyPr>
          <a:lstStyle/>
          <a:p>
            <a:r>
              <a:rPr lang="en-US" dirty="0">
                <a:latin typeface="+mj-lt"/>
              </a:rPr>
              <a:t>A shared magnetic field is created between the two devices</a:t>
            </a:r>
          </a:p>
          <a:p>
            <a:pPr lvl="1"/>
            <a:r>
              <a:rPr lang="en-US" dirty="0">
                <a:latin typeface="+mj-lt"/>
              </a:rPr>
              <a:t>Change in current through one device induces current change through the other</a:t>
            </a:r>
          </a:p>
          <a:p>
            <a:pPr lvl="1"/>
            <a:r>
              <a:rPr lang="en-US" dirty="0">
                <a:latin typeface="+mj-lt"/>
              </a:rPr>
              <a:t>Device can vary load to transmit data</a:t>
            </a:r>
          </a:p>
          <a:p>
            <a:pPr marL="457200" lvl="1" indent="0">
              <a:buNone/>
            </a:pPr>
            <a:endParaRPr lang="en-US" dirty="0">
              <a:latin typeface="+mj-lt"/>
            </a:endParaRPr>
          </a:p>
          <a:p>
            <a:r>
              <a:rPr lang="en-US" dirty="0">
                <a:latin typeface="+mj-lt"/>
              </a:rPr>
              <a:t>Very low frequency bands</a:t>
            </a:r>
            <a:br>
              <a:rPr lang="en-US" dirty="0">
                <a:latin typeface="+mj-lt"/>
              </a:rPr>
            </a:br>
            <a:r>
              <a:rPr lang="en-US" dirty="0">
                <a:latin typeface="+mj-lt"/>
              </a:rPr>
              <a:t>(135 </a:t>
            </a:r>
            <a:r>
              <a:rPr lang="en-US" dirty="0" err="1">
                <a:latin typeface="+mj-lt"/>
              </a:rPr>
              <a:t>KHz</a:t>
            </a:r>
            <a:r>
              <a:rPr lang="en-US" dirty="0">
                <a:latin typeface="+mj-lt"/>
              </a:rPr>
              <a:t>, 13.56 MHz)</a:t>
            </a:r>
          </a:p>
          <a:p>
            <a:pPr lvl="1"/>
            <a:r>
              <a:rPr lang="en-US" dirty="0">
                <a:latin typeface="+mj-lt"/>
              </a:rPr>
              <a:t>Transmit through materials including skin</a:t>
            </a:r>
          </a:p>
          <a:p>
            <a:pPr lvl="1"/>
            <a:r>
              <a:rPr lang="en-US" dirty="0">
                <a:latin typeface="+mj-lt"/>
              </a:rPr>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27</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64" t="9028" r="7816" b="8613"/>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91761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latin typeface="+mn-lt"/>
              </a:rPr>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normAutofit lnSpcReduction="10000"/>
          </a:bodyPr>
          <a:lstStyle/>
          <a:p>
            <a:r>
              <a:rPr lang="en-US" dirty="0">
                <a:latin typeface="+mj-lt"/>
              </a:rPr>
              <a:t>Inductive Coupling concept (13.56 MHz)</a:t>
            </a:r>
          </a:p>
          <a:p>
            <a:pPr lvl="1"/>
            <a:r>
              <a:rPr lang="en-US" dirty="0">
                <a:latin typeface="+mj-lt"/>
              </a:rPr>
              <a:t>But attached to a powered and capable device (smartphone)</a:t>
            </a:r>
          </a:p>
          <a:p>
            <a:pPr lvl="1"/>
            <a:r>
              <a:rPr lang="en-US" dirty="0">
                <a:latin typeface="+mj-lt"/>
              </a:rPr>
              <a:t>10-20 cm range max (usually &lt;10)</a:t>
            </a:r>
          </a:p>
          <a:p>
            <a:pPr lvl="1"/>
            <a:endParaRPr lang="en-US" dirty="0">
              <a:latin typeface="+mj-lt"/>
            </a:endParaRPr>
          </a:p>
          <a:p>
            <a:r>
              <a:rPr lang="en-US" dirty="0">
                <a:latin typeface="+mj-lt"/>
              </a:rPr>
              <a:t>Can act as a tag or as a reader</a:t>
            </a:r>
          </a:p>
          <a:p>
            <a:pPr lvl="1"/>
            <a:r>
              <a:rPr lang="en-US" dirty="0">
                <a:latin typeface="+mj-lt"/>
              </a:rPr>
              <a:t>Allows smartphone to power a tag if needed</a:t>
            </a:r>
          </a:p>
          <a:p>
            <a:pPr lvl="1"/>
            <a:r>
              <a:rPr lang="en-US" dirty="0">
                <a:latin typeface="+mj-lt"/>
              </a:rPr>
              <a:t>Alternatively, smartphone could act like a card and respond to a reader</a:t>
            </a:r>
          </a:p>
          <a:p>
            <a:pPr lvl="1"/>
            <a:r>
              <a:rPr lang="en-US" dirty="0">
                <a:latin typeface="+mj-lt"/>
              </a:rPr>
              <a:t>Two smartphones can communicate without power transfer</a:t>
            </a:r>
          </a:p>
          <a:p>
            <a:pPr lvl="1"/>
            <a:endParaRPr lang="en-US" dirty="0">
              <a:latin typeface="+mj-lt"/>
            </a:endParaRPr>
          </a:p>
          <a:p>
            <a:r>
              <a:rPr lang="en-US" dirty="0">
                <a:latin typeface="+mj-lt"/>
              </a:rPr>
              <a:t>Data rate 100-400 kbps!</a:t>
            </a:r>
          </a:p>
          <a:p>
            <a:pPr lvl="1"/>
            <a:r>
              <a:rPr lang="en-US" dirty="0">
                <a:latin typeface="+mj-lt"/>
              </a:rPr>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474388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descr="Image"/>
          <p:cNvPicPr>
            <a:picLocks noChangeAspect="1"/>
          </p:cNvPicPr>
          <p:nvPr/>
        </p:nvPicPr>
        <p:blipFill>
          <a:blip r:embed="rId3"/>
          <a:stretch>
            <a:fillRect/>
          </a:stretch>
        </p:blipFill>
        <p:spPr>
          <a:xfrm>
            <a:off x="2499788" y="2123733"/>
            <a:ext cx="1778997" cy="874250"/>
          </a:xfrm>
          <a:prstGeom prst="rect">
            <a:avLst/>
          </a:prstGeom>
          <a:ln w="12700">
            <a:miter lim="400000"/>
          </a:ln>
        </p:spPr>
      </p:pic>
      <p:pic>
        <p:nvPicPr>
          <p:cNvPr id="51" name="Image" descr="Image"/>
          <p:cNvPicPr>
            <a:picLocks noChangeAspect="1"/>
          </p:cNvPicPr>
          <p:nvPr/>
        </p:nvPicPr>
        <p:blipFill>
          <a:blip r:embed="rId4"/>
          <a:srcRect l="7152" t="11117" r="5905" b="8625"/>
          <a:stretch>
            <a:fillRect/>
          </a:stretch>
        </p:blipFill>
        <p:spPr>
          <a:xfrm>
            <a:off x="5292329" y="2054514"/>
            <a:ext cx="1428011" cy="943469"/>
          </a:xfrm>
          <a:custGeom>
            <a:avLst/>
            <a:gdLst/>
            <a:ahLst/>
            <a:cxnLst>
              <a:cxn ang="0">
                <a:pos x="wd2" y="hd2"/>
              </a:cxn>
              <a:cxn ang="5400000">
                <a:pos x="wd2" y="hd2"/>
              </a:cxn>
              <a:cxn ang="10800000">
                <a:pos x="wd2" y="hd2"/>
              </a:cxn>
              <a:cxn ang="16200000">
                <a:pos x="wd2" y="hd2"/>
              </a:cxn>
            </a:cxnLst>
            <a:rect l="0" t="0" r="r" b="b"/>
            <a:pathLst>
              <a:path w="21575" h="21573" extrusionOk="0">
                <a:moveTo>
                  <a:pt x="13947" y="6"/>
                </a:moveTo>
                <a:cubicBezTo>
                  <a:pt x="13695" y="38"/>
                  <a:pt x="13353" y="208"/>
                  <a:pt x="12709" y="544"/>
                </a:cubicBezTo>
                <a:cubicBezTo>
                  <a:pt x="12062" y="880"/>
                  <a:pt x="10663" y="1608"/>
                  <a:pt x="9599" y="2162"/>
                </a:cubicBezTo>
                <a:cubicBezTo>
                  <a:pt x="8535" y="2717"/>
                  <a:pt x="6646" y="3690"/>
                  <a:pt x="5399" y="4324"/>
                </a:cubicBezTo>
                <a:cubicBezTo>
                  <a:pt x="4055" y="5007"/>
                  <a:pt x="3072" y="5563"/>
                  <a:pt x="2986" y="5686"/>
                </a:cubicBezTo>
                <a:cubicBezTo>
                  <a:pt x="2762" y="6004"/>
                  <a:pt x="2580" y="6735"/>
                  <a:pt x="2370" y="8185"/>
                </a:cubicBezTo>
                <a:cubicBezTo>
                  <a:pt x="2265" y="8914"/>
                  <a:pt x="2137" y="9567"/>
                  <a:pt x="2086" y="9640"/>
                </a:cubicBezTo>
                <a:cubicBezTo>
                  <a:pt x="2035" y="9712"/>
                  <a:pt x="1559" y="9987"/>
                  <a:pt x="1027" y="10249"/>
                </a:cubicBezTo>
                <a:cubicBezTo>
                  <a:pt x="495" y="10512"/>
                  <a:pt x="34" y="10762"/>
                  <a:pt x="5" y="10802"/>
                </a:cubicBezTo>
                <a:cubicBezTo>
                  <a:pt x="-25" y="10843"/>
                  <a:pt x="97" y="11019"/>
                  <a:pt x="275" y="11192"/>
                </a:cubicBezTo>
                <a:cubicBezTo>
                  <a:pt x="649" y="11553"/>
                  <a:pt x="843" y="11841"/>
                  <a:pt x="983" y="12247"/>
                </a:cubicBezTo>
                <a:cubicBezTo>
                  <a:pt x="1070" y="12500"/>
                  <a:pt x="1070" y="12588"/>
                  <a:pt x="979" y="12989"/>
                </a:cubicBezTo>
                <a:lnTo>
                  <a:pt x="874" y="13445"/>
                </a:lnTo>
                <a:lnTo>
                  <a:pt x="1067" y="13676"/>
                </a:lnTo>
                <a:cubicBezTo>
                  <a:pt x="1289" y="13945"/>
                  <a:pt x="2099" y="14641"/>
                  <a:pt x="3061" y="15386"/>
                </a:cubicBezTo>
                <a:cubicBezTo>
                  <a:pt x="3732" y="15906"/>
                  <a:pt x="6041" y="17368"/>
                  <a:pt x="6377" y="17486"/>
                </a:cubicBezTo>
                <a:cubicBezTo>
                  <a:pt x="6476" y="17521"/>
                  <a:pt x="6643" y="17602"/>
                  <a:pt x="6746" y="17665"/>
                </a:cubicBezTo>
                <a:cubicBezTo>
                  <a:pt x="6848" y="17729"/>
                  <a:pt x="7006" y="17798"/>
                  <a:pt x="7098" y="17819"/>
                </a:cubicBezTo>
                <a:cubicBezTo>
                  <a:pt x="7580" y="17932"/>
                  <a:pt x="8595" y="18432"/>
                  <a:pt x="9203" y="18854"/>
                </a:cubicBezTo>
                <a:cubicBezTo>
                  <a:pt x="9420" y="19005"/>
                  <a:pt x="10629" y="20096"/>
                  <a:pt x="12001" y="21384"/>
                </a:cubicBezTo>
                <a:cubicBezTo>
                  <a:pt x="12111" y="21487"/>
                  <a:pt x="12209" y="21572"/>
                  <a:pt x="12218" y="21573"/>
                </a:cubicBezTo>
                <a:cubicBezTo>
                  <a:pt x="12227" y="21574"/>
                  <a:pt x="13395" y="20656"/>
                  <a:pt x="14817" y="19530"/>
                </a:cubicBezTo>
                <a:cubicBezTo>
                  <a:pt x="16239" y="18403"/>
                  <a:pt x="18138" y="16901"/>
                  <a:pt x="19037" y="16190"/>
                </a:cubicBezTo>
                <a:cubicBezTo>
                  <a:pt x="19936" y="15480"/>
                  <a:pt x="20876" y="14729"/>
                  <a:pt x="21125" y="14526"/>
                </a:cubicBezTo>
                <a:lnTo>
                  <a:pt x="21575" y="14157"/>
                </a:lnTo>
                <a:lnTo>
                  <a:pt x="20594" y="13425"/>
                </a:lnTo>
                <a:cubicBezTo>
                  <a:pt x="19745" y="12793"/>
                  <a:pt x="19548" y="12602"/>
                  <a:pt x="19169" y="12026"/>
                </a:cubicBezTo>
                <a:cubicBezTo>
                  <a:pt x="18585" y="11140"/>
                  <a:pt x="18192" y="9959"/>
                  <a:pt x="17572" y="7233"/>
                </a:cubicBezTo>
                <a:cubicBezTo>
                  <a:pt x="16988" y="4668"/>
                  <a:pt x="16526" y="3167"/>
                  <a:pt x="15984" y="2085"/>
                </a:cubicBezTo>
                <a:cubicBezTo>
                  <a:pt x="15530" y="1178"/>
                  <a:pt x="15140" y="655"/>
                  <a:pt x="14658" y="298"/>
                </a:cubicBezTo>
                <a:cubicBezTo>
                  <a:pt x="14366" y="82"/>
                  <a:pt x="14200" y="-26"/>
                  <a:pt x="13947" y="6"/>
                </a:cubicBezTo>
                <a:close/>
              </a:path>
            </a:pathLst>
          </a:custGeom>
          <a:ln w="12700">
            <a:miter lim="400000"/>
          </a:ln>
        </p:spPr>
      </p:pic>
      <p:pic>
        <p:nvPicPr>
          <p:cNvPr id="52" name="Image" descr="Image"/>
          <p:cNvPicPr>
            <a:picLocks noChangeAspect="1"/>
          </p:cNvPicPr>
          <p:nvPr/>
        </p:nvPicPr>
        <p:blipFill>
          <a:blip r:embed="rId5"/>
          <a:srcRect l="42" t="53005" r="72690" b="22823"/>
          <a:stretch>
            <a:fillRect/>
          </a:stretch>
        </p:blipFill>
        <p:spPr>
          <a:xfrm>
            <a:off x="5406338" y="3742526"/>
            <a:ext cx="1199996" cy="1063758"/>
          </a:xfrm>
          <a:custGeom>
            <a:avLst/>
            <a:gdLst/>
            <a:ahLst/>
            <a:cxnLst>
              <a:cxn ang="0">
                <a:pos x="wd2" y="hd2"/>
              </a:cxn>
              <a:cxn ang="5400000">
                <a:pos x="wd2" y="hd2"/>
              </a:cxn>
              <a:cxn ang="10800000">
                <a:pos x="wd2" y="hd2"/>
              </a:cxn>
              <a:cxn ang="16200000">
                <a:pos x="wd2" y="hd2"/>
              </a:cxn>
            </a:cxnLst>
            <a:rect l="0" t="0" r="r" b="b"/>
            <a:pathLst>
              <a:path w="21600" h="21600" extrusionOk="0">
                <a:moveTo>
                  <a:pt x="12499" y="0"/>
                </a:moveTo>
                <a:cubicBezTo>
                  <a:pt x="11886" y="641"/>
                  <a:pt x="10417" y="2049"/>
                  <a:pt x="10172" y="2201"/>
                </a:cubicBezTo>
                <a:cubicBezTo>
                  <a:pt x="10063" y="2268"/>
                  <a:pt x="9855" y="2189"/>
                  <a:pt x="9518" y="1953"/>
                </a:cubicBezTo>
                <a:cubicBezTo>
                  <a:pt x="9246" y="1762"/>
                  <a:pt x="8986" y="1624"/>
                  <a:pt x="8939" y="1643"/>
                </a:cubicBezTo>
                <a:cubicBezTo>
                  <a:pt x="8891" y="1663"/>
                  <a:pt x="8511" y="2041"/>
                  <a:pt x="8095" y="2484"/>
                </a:cubicBezTo>
                <a:cubicBezTo>
                  <a:pt x="5688" y="5048"/>
                  <a:pt x="4653" y="6136"/>
                  <a:pt x="3214" y="7611"/>
                </a:cubicBezTo>
                <a:cubicBezTo>
                  <a:pt x="2591" y="8251"/>
                  <a:pt x="1604" y="9294"/>
                  <a:pt x="1023" y="9931"/>
                </a:cubicBezTo>
                <a:lnTo>
                  <a:pt x="0" y="11050"/>
                </a:lnTo>
                <a:lnTo>
                  <a:pt x="210" y="11306"/>
                </a:lnTo>
                <a:cubicBezTo>
                  <a:pt x="344" y="11469"/>
                  <a:pt x="601" y="11692"/>
                  <a:pt x="779" y="11795"/>
                </a:cubicBezTo>
                <a:cubicBezTo>
                  <a:pt x="1053" y="11955"/>
                  <a:pt x="1101" y="12047"/>
                  <a:pt x="1101" y="12411"/>
                </a:cubicBezTo>
                <a:cubicBezTo>
                  <a:pt x="1101" y="12758"/>
                  <a:pt x="1015" y="12935"/>
                  <a:pt x="660" y="13347"/>
                </a:cubicBezTo>
                <a:cubicBezTo>
                  <a:pt x="234" y="13841"/>
                  <a:pt x="230" y="13862"/>
                  <a:pt x="430" y="14027"/>
                </a:cubicBezTo>
                <a:cubicBezTo>
                  <a:pt x="751" y="14290"/>
                  <a:pt x="2763" y="15756"/>
                  <a:pt x="5121" y="17443"/>
                </a:cubicBezTo>
                <a:cubicBezTo>
                  <a:pt x="5774" y="17909"/>
                  <a:pt x="6612" y="18511"/>
                  <a:pt x="6981" y="18780"/>
                </a:cubicBezTo>
                <a:cubicBezTo>
                  <a:pt x="7350" y="19049"/>
                  <a:pt x="8215" y="19674"/>
                  <a:pt x="8905" y="20167"/>
                </a:cubicBezTo>
                <a:cubicBezTo>
                  <a:pt x="9595" y="20660"/>
                  <a:pt x="10215" y="21136"/>
                  <a:pt x="10283" y="21229"/>
                </a:cubicBezTo>
                <a:cubicBezTo>
                  <a:pt x="10352" y="21322"/>
                  <a:pt x="10453" y="21401"/>
                  <a:pt x="10504" y="21401"/>
                </a:cubicBezTo>
                <a:cubicBezTo>
                  <a:pt x="10607" y="21401"/>
                  <a:pt x="11101" y="20888"/>
                  <a:pt x="14819" y="16942"/>
                </a:cubicBezTo>
                <a:cubicBezTo>
                  <a:pt x="19056" y="12446"/>
                  <a:pt x="19578" y="11847"/>
                  <a:pt x="19442" y="11662"/>
                </a:cubicBezTo>
                <a:cubicBezTo>
                  <a:pt x="19378" y="11574"/>
                  <a:pt x="19032" y="11317"/>
                  <a:pt x="18670" y="11088"/>
                </a:cubicBezTo>
                <a:cubicBezTo>
                  <a:pt x="18207" y="10796"/>
                  <a:pt x="18038" y="10632"/>
                  <a:pt x="18108" y="10538"/>
                </a:cubicBezTo>
                <a:cubicBezTo>
                  <a:pt x="18517" y="9988"/>
                  <a:pt x="19974" y="8344"/>
                  <a:pt x="19974" y="8433"/>
                </a:cubicBezTo>
                <a:cubicBezTo>
                  <a:pt x="19974" y="8494"/>
                  <a:pt x="20069" y="8372"/>
                  <a:pt x="20181" y="8165"/>
                </a:cubicBezTo>
                <a:cubicBezTo>
                  <a:pt x="20324" y="7900"/>
                  <a:pt x="20432" y="7811"/>
                  <a:pt x="20553" y="7864"/>
                </a:cubicBezTo>
                <a:cubicBezTo>
                  <a:pt x="20673" y="7915"/>
                  <a:pt x="20711" y="7890"/>
                  <a:pt x="20675" y="7776"/>
                </a:cubicBezTo>
                <a:cubicBezTo>
                  <a:pt x="20626" y="7618"/>
                  <a:pt x="21390" y="6600"/>
                  <a:pt x="21600" y="6519"/>
                </a:cubicBezTo>
                <a:lnTo>
                  <a:pt x="21600" y="4211"/>
                </a:lnTo>
                <a:cubicBezTo>
                  <a:pt x="21503" y="4311"/>
                  <a:pt x="21402" y="4401"/>
                  <a:pt x="21319" y="4448"/>
                </a:cubicBezTo>
                <a:cubicBezTo>
                  <a:pt x="21177" y="4527"/>
                  <a:pt x="21075" y="4630"/>
                  <a:pt x="21092" y="4681"/>
                </a:cubicBezTo>
                <a:cubicBezTo>
                  <a:pt x="21109" y="4731"/>
                  <a:pt x="20882" y="5084"/>
                  <a:pt x="20587" y="5468"/>
                </a:cubicBezTo>
                <a:cubicBezTo>
                  <a:pt x="20118" y="6079"/>
                  <a:pt x="20015" y="6161"/>
                  <a:pt x="19751" y="6114"/>
                </a:cubicBezTo>
                <a:cubicBezTo>
                  <a:pt x="19495" y="6068"/>
                  <a:pt x="19468" y="6087"/>
                  <a:pt x="19574" y="6232"/>
                </a:cubicBezTo>
                <a:cubicBezTo>
                  <a:pt x="19675" y="6369"/>
                  <a:pt x="19661" y="6459"/>
                  <a:pt x="19503" y="6698"/>
                </a:cubicBezTo>
                <a:cubicBezTo>
                  <a:pt x="19395" y="6862"/>
                  <a:pt x="19260" y="6989"/>
                  <a:pt x="19205" y="6977"/>
                </a:cubicBezTo>
                <a:cubicBezTo>
                  <a:pt x="19151" y="6966"/>
                  <a:pt x="19079" y="7040"/>
                  <a:pt x="19046" y="7145"/>
                </a:cubicBezTo>
                <a:cubicBezTo>
                  <a:pt x="19013" y="7251"/>
                  <a:pt x="18944" y="7348"/>
                  <a:pt x="18890" y="7359"/>
                </a:cubicBezTo>
                <a:cubicBezTo>
                  <a:pt x="18836" y="7370"/>
                  <a:pt x="18677" y="7522"/>
                  <a:pt x="18535" y="7695"/>
                </a:cubicBezTo>
                <a:lnTo>
                  <a:pt x="18274" y="8009"/>
                </a:lnTo>
                <a:lnTo>
                  <a:pt x="17810" y="7707"/>
                </a:lnTo>
                <a:cubicBezTo>
                  <a:pt x="17554" y="7538"/>
                  <a:pt x="16677" y="6931"/>
                  <a:pt x="15859" y="6358"/>
                </a:cubicBezTo>
                <a:cubicBezTo>
                  <a:pt x="14170" y="5176"/>
                  <a:pt x="13859" y="4962"/>
                  <a:pt x="13427" y="4688"/>
                </a:cubicBezTo>
                <a:cubicBezTo>
                  <a:pt x="12880" y="4342"/>
                  <a:pt x="11431" y="3254"/>
                  <a:pt x="11371" y="3145"/>
                </a:cubicBezTo>
                <a:cubicBezTo>
                  <a:pt x="11296" y="3008"/>
                  <a:pt x="12287" y="2066"/>
                  <a:pt x="12387" y="2178"/>
                </a:cubicBezTo>
                <a:cubicBezTo>
                  <a:pt x="12428" y="2224"/>
                  <a:pt x="12450" y="2202"/>
                  <a:pt x="12431" y="2132"/>
                </a:cubicBezTo>
                <a:cubicBezTo>
                  <a:pt x="12384" y="1961"/>
                  <a:pt x="13482" y="910"/>
                  <a:pt x="13613" y="1001"/>
                </a:cubicBezTo>
                <a:cubicBezTo>
                  <a:pt x="13670" y="1041"/>
                  <a:pt x="13687" y="1018"/>
                  <a:pt x="13650" y="951"/>
                </a:cubicBezTo>
                <a:cubicBezTo>
                  <a:pt x="13604" y="868"/>
                  <a:pt x="14063" y="391"/>
                  <a:pt x="14494" y="0"/>
                </a:cubicBezTo>
                <a:lnTo>
                  <a:pt x="12499" y="0"/>
                </a:lnTo>
                <a:close/>
                <a:moveTo>
                  <a:pt x="20042" y="21050"/>
                </a:moveTo>
                <a:cubicBezTo>
                  <a:pt x="19949" y="21078"/>
                  <a:pt x="19878" y="21119"/>
                  <a:pt x="19812" y="21164"/>
                </a:cubicBezTo>
                <a:cubicBezTo>
                  <a:pt x="19968" y="21339"/>
                  <a:pt x="20058" y="21309"/>
                  <a:pt x="20042" y="21084"/>
                </a:cubicBezTo>
                <a:cubicBezTo>
                  <a:pt x="20041" y="21070"/>
                  <a:pt x="20051" y="21063"/>
                  <a:pt x="20052" y="21050"/>
                </a:cubicBezTo>
                <a:cubicBezTo>
                  <a:pt x="20049" y="21051"/>
                  <a:pt x="20045" y="21049"/>
                  <a:pt x="20042" y="21050"/>
                </a:cubicBezTo>
                <a:close/>
                <a:moveTo>
                  <a:pt x="21136" y="21547"/>
                </a:moveTo>
                <a:cubicBezTo>
                  <a:pt x="20980" y="21573"/>
                  <a:pt x="21108" y="21600"/>
                  <a:pt x="21420" y="21600"/>
                </a:cubicBezTo>
                <a:cubicBezTo>
                  <a:pt x="21508" y="21600"/>
                  <a:pt x="21544" y="21596"/>
                  <a:pt x="21600" y="21592"/>
                </a:cubicBezTo>
                <a:lnTo>
                  <a:pt x="21600" y="21547"/>
                </a:lnTo>
                <a:cubicBezTo>
                  <a:pt x="21449" y="21533"/>
                  <a:pt x="21263" y="21525"/>
                  <a:pt x="21136" y="21547"/>
                </a:cubicBezTo>
                <a:close/>
              </a:path>
            </a:pathLst>
          </a:custGeom>
          <a:ln w="12700">
            <a:miter lim="400000"/>
          </a:ln>
        </p:spPr>
      </p:pic>
      <p:sp>
        <p:nvSpPr>
          <p:cNvPr id="54" name="𝜇W"/>
          <p:cNvSpPr txBox="1"/>
          <p:nvPr/>
        </p:nvSpPr>
        <p:spPr>
          <a:xfrm>
            <a:off x="5581539" y="4785901"/>
            <a:ext cx="849593" cy="90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nSpc>
                <a:spcPts val="7200"/>
              </a:lnSpc>
              <a:defRPr sz="6000">
                <a:solidFill>
                  <a:srgbClr val="AB1837"/>
                </a:solidFill>
              </a:defRPr>
            </a:lvl1pPr>
          </a:lstStyle>
          <a:p>
            <a:r>
              <a:rPr sz="4219" dirty="0"/>
              <a:t>𝜇W</a:t>
            </a:r>
          </a:p>
        </p:txBody>
      </p:sp>
      <p:sp>
        <p:nvSpPr>
          <p:cNvPr id="15" name="TextBox 14">
            <a:extLst>
              <a:ext uri="{FF2B5EF4-FFF2-40B4-BE49-F238E27FC236}">
                <a16:creationId xmlns:a16="http://schemas.microsoft.com/office/drawing/2014/main" id="{22A7CCCF-E02B-4A1E-BF06-AB01A761F11E}"/>
              </a:ext>
            </a:extLst>
          </p:cNvPr>
          <p:cNvSpPr txBox="1"/>
          <p:nvPr/>
        </p:nvSpPr>
        <p:spPr>
          <a:xfrm>
            <a:off x="2418521" y="5835957"/>
            <a:ext cx="7354956" cy="646331"/>
          </a:xfrm>
          <a:prstGeom prst="rect">
            <a:avLst/>
          </a:prstGeom>
          <a:noFill/>
        </p:spPr>
        <p:txBody>
          <a:bodyPr wrap="square">
            <a:spAutoFit/>
          </a:bodyPr>
          <a:lstStyle/>
          <a:p>
            <a:pPr algn="ctr"/>
            <a:r>
              <a:rPr lang="en-GB" b="1" dirty="0">
                <a:latin typeface="+mj-lt"/>
              </a:rPr>
              <a:t>Energy harvester </a:t>
            </a:r>
          </a:p>
          <a:p>
            <a:pPr algn="ctr"/>
            <a:r>
              <a:rPr lang="en-SE" dirty="0">
                <a:latin typeface="+mj-lt"/>
              </a:rPr>
              <a:t>Microwatts of </a:t>
            </a:r>
            <a:r>
              <a:rPr lang="en-GB" dirty="0">
                <a:latin typeface="+mj-lt"/>
              </a:rPr>
              <a:t>power</a:t>
            </a:r>
            <a:r>
              <a:rPr lang="en-SE" dirty="0">
                <a:latin typeface="+mj-lt"/>
              </a:rPr>
              <a:t> available to harvest from ambient sources</a:t>
            </a:r>
          </a:p>
        </p:txBody>
      </p:sp>
      <p:sp>
        <p:nvSpPr>
          <p:cNvPr id="4" name="Slide Number Placeholder 3">
            <a:extLst>
              <a:ext uri="{FF2B5EF4-FFF2-40B4-BE49-F238E27FC236}">
                <a16:creationId xmlns:a16="http://schemas.microsoft.com/office/drawing/2014/main" id="{A2DA5E02-8D3B-40F3-84B3-05CDF3D99F42}"/>
              </a:ext>
            </a:extLst>
          </p:cNvPr>
          <p:cNvSpPr>
            <a:spLocks noGrp="1"/>
          </p:cNvSpPr>
          <p:nvPr>
            <p:ph type="sldNum" sz="quarter" idx="2"/>
          </p:nvPr>
        </p:nvSpPr>
        <p:spPr/>
        <p:txBody>
          <a:bodyPr/>
          <a:lstStyle/>
          <a:p>
            <a:fld id="{86CB4B4D-7CA3-9044-876B-883B54F8677D}" type="slidenum">
              <a:rPr lang="en-SE" smtClean="0"/>
              <a:t>29</a:t>
            </a:fld>
            <a:endParaRPr lang="en-SE"/>
          </a:p>
        </p:txBody>
      </p:sp>
      <p:sp>
        <p:nvSpPr>
          <p:cNvPr id="18" name="Title 1">
            <a:extLst>
              <a:ext uri="{FF2B5EF4-FFF2-40B4-BE49-F238E27FC236}">
                <a16:creationId xmlns:a16="http://schemas.microsoft.com/office/drawing/2014/main" id="{58E5D7F8-8B48-4C94-B8C8-DCC900B2A1D6}"/>
              </a:ext>
            </a:extLst>
          </p:cNvPr>
          <p:cNvSpPr>
            <a:spLocks noGrp="1"/>
          </p:cNvSpPr>
          <p:nvPr>
            <p:ph type="title"/>
          </p:nvPr>
        </p:nvSpPr>
        <p:spPr>
          <a:xfrm>
            <a:off x="377686" y="375074"/>
            <a:ext cx="11436627" cy="1325563"/>
          </a:xfrm>
        </p:spPr>
        <p:txBody>
          <a:bodyPr>
            <a:noAutofit/>
          </a:bodyPr>
          <a:lstStyle/>
          <a:p>
            <a:r>
              <a:rPr lang="en-US" dirty="0"/>
              <a:t>What's next? Transmissions on harvested energy</a:t>
            </a:r>
          </a:p>
        </p:txBody>
      </p:sp>
      <p:pic>
        <p:nvPicPr>
          <p:cNvPr id="3" name="Picture 2">
            <a:extLst>
              <a:ext uri="{FF2B5EF4-FFF2-40B4-BE49-F238E27FC236}">
                <a16:creationId xmlns:a16="http://schemas.microsoft.com/office/drawing/2014/main" id="{585A54DD-47E9-9250-5847-A8B762070E82}"/>
              </a:ext>
            </a:extLst>
          </p:cNvPr>
          <p:cNvPicPr>
            <a:picLocks noChangeAspect="1"/>
          </p:cNvPicPr>
          <p:nvPr/>
        </p:nvPicPr>
        <p:blipFill>
          <a:blip r:embed="rId6"/>
          <a:stretch>
            <a:fillRect/>
          </a:stretch>
        </p:blipFill>
        <p:spPr>
          <a:xfrm>
            <a:off x="7733884" y="1754670"/>
            <a:ext cx="1753431" cy="1168954"/>
          </a:xfrm>
          <a:prstGeom prst="rect">
            <a:avLst/>
          </a:prstGeom>
        </p:spPr>
      </p:pic>
    </p:spTree>
    <p:extLst>
      <p:ext uri="{BB962C8B-B14F-4D97-AF65-F5344CB8AC3E}">
        <p14:creationId xmlns:p14="http://schemas.microsoft.com/office/powerpoint/2010/main" val="1748644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Administration and Course Logistics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81739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640" y="254318"/>
            <a:ext cx="7128792" cy="850106"/>
          </a:xfrm>
        </p:spPr>
        <p:txBody>
          <a:bodyPr/>
          <a:lstStyle/>
          <a:p>
            <a:r>
              <a:rPr lang="en-US" dirty="0"/>
              <a:t>Energy Harvesting</a:t>
            </a:r>
            <a:endParaRPr lang="en-SG" dirty="0"/>
          </a:p>
        </p:txBody>
      </p:sp>
      <p:sp>
        <p:nvSpPr>
          <p:cNvPr id="5" name="Content Placeholder 4"/>
          <p:cNvSpPr>
            <a:spLocks noGrp="1"/>
          </p:cNvSpPr>
          <p:nvPr>
            <p:ph sz="quarter" idx="1"/>
          </p:nvPr>
        </p:nvSpPr>
        <p:spPr>
          <a:xfrm>
            <a:off x="1346704" y="1104424"/>
            <a:ext cx="9798816" cy="5348962"/>
          </a:xfrm>
        </p:spPr>
        <p:txBody>
          <a:bodyPr>
            <a:noAutofit/>
          </a:bodyPr>
          <a:lstStyle/>
          <a:p>
            <a:r>
              <a:rPr lang="en-US" sz="2400" dirty="0">
                <a:latin typeface="+mj-lt"/>
              </a:rPr>
              <a:t>Batteries/Capacitors can potentially be recharged by environmental effects </a:t>
            </a:r>
          </a:p>
          <a:p>
            <a:r>
              <a:rPr lang="en-US" sz="2400" dirty="0">
                <a:latin typeface="+mj-lt"/>
              </a:rPr>
              <a:t>Some examples</a:t>
            </a:r>
          </a:p>
          <a:p>
            <a:pPr lvl="1"/>
            <a:r>
              <a:rPr lang="en-US" sz="2400" b="1" dirty="0">
                <a:latin typeface="+mj-lt"/>
              </a:rPr>
              <a:t>Solar</a:t>
            </a:r>
            <a:r>
              <a:rPr lang="en-US" sz="2400" dirty="0">
                <a:latin typeface="+mj-lt"/>
              </a:rPr>
              <a:t> : solar cell</a:t>
            </a:r>
          </a:p>
          <a:p>
            <a:pPr lvl="1"/>
            <a:r>
              <a:rPr lang="en-US" sz="2400" b="1" dirty="0">
                <a:latin typeface="+mj-lt"/>
              </a:rPr>
              <a:t>Wind</a:t>
            </a:r>
            <a:r>
              <a:rPr lang="en-US" sz="2400" dirty="0">
                <a:latin typeface="+mj-lt"/>
              </a:rPr>
              <a:t>: m</a:t>
            </a:r>
            <a:r>
              <a:rPr lang="en-SG" sz="2400" dirty="0" err="1">
                <a:latin typeface="+mj-lt"/>
              </a:rPr>
              <a:t>icro</a:t>
            </a:r>
            <a:r>
              <a:rPr lang="en-SG" sz="2400" dirty="0">
                <a:latin typeface="+mj-lt"/>
              </a:rPr>
              <a:t> wind turbine can be used to harvest wind energy readily available in the environment in the form of kinetic</a:t>
            </a:r>
          </a:p>
          <a:p>
            <a:pPr lvl="1"/>
            <a:r>
              <a:rPr lang="en-US" sz="2400" b="1" dirty="0">
                <a:latin typeface="+mj-lt"/>
              </a:rPr>
              <a:t>Thermal</a:t>
            </a:r>
            <a:r>
              <a:rPr lang="en-US" sz="2400" dirty="0">
                <a:latin typeface="+mj-lt"/>
              </a:rPr>
              <a:t>:  </a:t>
            </a:r>
            <a:r>
              <a:rPr lang="en-SG" sz="2400" dirty="0">
                <a:latin typeface="+mj-lt"/>
              </a:rPr>
              <a:t>capture energy from industrial equipment, structures, and even the human body.</a:t>
            </a:r>
          </a:p>
          <a:p>
            <a:pPr lvl="1"/>
            <a:r>
              <a:rPr lang="en-US" sz="2400" b="1" dirty="0">
                <a:latin typeface="+mj-lt"/>
              </a:rPr>
              <a:t>Vibration</a:t>
            </a:r>
            <a:r>
              <a:rPr lang="en-US" sz="2400" dirty="0">
                <a:latin typeface="+mj-lt"/>
              </a:rPr>
              <a:t>:  </a:t>
            </a:r>
            <a:r>
              <a:rPr lang="en-SG" sz="2400" dirty="0">
                <a:latin typeface="+mj-lt"/>
              </a:rPr>
              <a:t>vibration from engines can stimulate piezoelectric materials, as can the heel of a shoe.</a:t>
            </a:r>
            <a:endParaRPr lang="en-US" sz="2400" dirty="0">
              <a:latin typeface="+mj-lt"/>
            </a:endParaRPr>
          </a:p>
          <a:p>
            <a:pPr lvl="1"/>
            <a:r>
              <a:rPr lang="en-US" sz="2400" b="1" dirty="0">
                <a:latin typeface="+mj-lt"/>
              </a:rPr>
              <a:t>Kinetic</a:t>
            </a:r>
            <a:r>
              <a:rPr lang="en-US" sz="2400" dirty="0">
                <a:latin typeface="+mj-lt"/>
              </a:rPr>
              <a:t>: translate movement to change in electromagnetic flux</a:t>
            </a:r>
          </a:p>
          <a:p>
            <a:pPr lvl="1"/>
            <a:r>
              <a:rPr lang="en-SG" sz="2400" b="1" dirty="0">
                <a:latin typeface="+mj-lt"/>
              </a:rPr>
              <a:t>R</a:t>
            </a:r>
            <a:r>
              <a:rPr lang="en-US" sz="2400" b="1" dirty="0" err="1">
                <a:latin typeface="+mj-lt"/>
              </a:rPr>
              <a:t>adio</a:t>
            </a:r>
            <a:r>
              <a:rPr lang="en-US" sz="2400" b="1" dirty="0">
                <a:latin typeface="+mj-lt"/>
              </a:rPr>
              <a:t> Frequency (RF)</a:t>
            </a:r>
            <a:r>
              <a:rPr lang="en-SG" sz="2400" dirty="0">
                <a:latin typeface="+mj-lt"/>
              </a:rPr>
              <a:t>: convert ambient RF signal into energy (</a:t>
            </a:r>
            <a:r>
              <a:rPr lang="en-SG" sz="2400" dirty="0">
                <a:latin typeface="+mj-lt"/>
                <a:hlinkClick r:id="rId2"/>
              </a:rPr>
              <a:t>demo video</a:t>
            </a:r>
            <a:r>
              <a:rPr lang="en-SG" sz="2400" dirty="0">
                <a:latin typeface="+mj-lt"/>
              </a:rPr>
              <a:t>)</a:t>
            </a:r>
            <a:endParaRPr lang="en-SG" sz="2400" u="sng" dirty="0">
              <a:latin typeface="+mj-lt"/>
            </a:endParaRPr>
          </a:p>
        </p:txBody>
      </p:sp>
      <p:sp>
        <p:nvSpPr>
          <p:cNvPr id="3" name="Slide Number Placeholder 2"/>
          <p:cNvSpPr>
            <a:spLocks noGrp="1"/>
          </p:cNvSpPr>
          <p:nvPr>
            <p:ph type="sldNum" sz="quarter" idx="12"/>
          </p:nvPr>
        </p:nvSpPr>
        <p:spPr/>
        <p:txBody>
          <a:bodyPr/>
          <a:lstStyle/>
          <a:p>
            <a:fld id="{5C6FAEEE-D619-4E65-A0EF-E650D0B3166A}" type="slidenum">
              <a:rPr lang="en-US" smtClean="0"/>
              <a:t>30</a:t>
            </a:fld>
            <a:endParaRPr lang="en-US"/>
          </a:p>
        </p:txBody>
      </p:sp>
    </p:spTree>
    <p:extLst>
      <p:ext uri="{BB962C8B-B14F-4D97-AF65-F5344CB8AC3E}">
        <p14:creationId xmlns:p14="http://schemas.microsoft.com/office/powerpoint/2010/main" val="410306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blinds(horizontal)">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linds(horizontal)">
                                      <p:cBhvr>
                                        <p:cTn id="33" dur="500"/>
                                        <p:tgtEl>
                                          <p:spTgt spid="5">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blinds(horizontal)">
                                      <p:cBhvr>
                                        <p:cTn id="3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err="1"/>
              <a:t>Localisation</a:t>
            </a:r>
            <a:r>
              <a:rPr lang="en-US" sz="4800" dirty="0"/>
              <a:t> Basics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31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445770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idx="4294967295"/>
          </p:nvPr>
        </p:nvSpPr>
        <p:spPr>
          <a:xfrm>
            <a:off x="593939" y="361649"/>
            <a:ext cx="10515600" cy="1325563"/>
          </a:xfrm>
        </p:spPr>
        <p:txBody>
          <a:bodyPr>
            <a:normAutofit/>
          </a:bodyPr>
          <a:lstStyle/>
          <a:p>
            <a:pPr eaLnBrk="1" hangingPunct="1"/>
            <a:r>
              <a:rPr lang="en-US" sz="4000" dirty="0">
                <a:latin typeface="+mn-lt"/>
              </a:rPr>
              <a:t>What is localization? </a:t>
            </a:r>
          </a:p>
        </p:txBody>
      </p:sp>
      <p:sp>
        <p:nvSpPr>
          <p:cNvPr id="37892" name="Rectangle 3"/>
          <p:cNvSpPr>
            <a:spLocks noGrp="1" noChangeArrowheads="1"/>
          </p:cNvSpPr>
          <p:nvPr>
            <p:ph type="body" idx="4294967295"/>
          </p:nvPr>
        </p:nvSpPr>
        <p:spPr>
          <a:xfrm>
            <a:off x="593939" y="1690688"/>
            <a:ext cx="10749109" cy="4351338"/>
          </a:xfrm>
        </p:spPr>
        <p:txBody>
          <a:bodyPr/>
          <a:lstStyle/>
          <a:p>
            <a:pPr eaLnBrk="1" hangingPunct="1">
              <a:lnSpc>
                <a:spcPct val="90000"/>
              </a:lnSpc>
            </a:pPr>
            <a:r>
              <a:rPr lang="en-US" dirty="0">
                <a:latin typeface="+mj-lt"/>
              </a:rPr>
              <a:t>The goal of localization systems is to determine the physical coordinates of an electronic device such as IoT nodes, drones, mobile phones</a:t>
            </a:r>
          </a:p>
          <a:p>
            <a:pPr marL="0" indent="0" eaLnBrk="1" hangingPunct="1">
              <a:lnSpc>
                <a:spcPct val="90000"/>
              </a:lnSpc>
              <a:buNone/>
            </a:pPr>
            <a:endParaRPr lang="en-US" dirty="0">
              <a:latin typeface="+mj-lt"/>
            </a:endParaRPr>
          </a:p>
          <a:p>
            <a:pPr eaLnBrk="1" hangingPunct="1">
              <a:lnSpc>
                <a:spcPct val="90000"/>
              </a:lnSpc>
            </a:pPr>
            <a:r>
              <a:rPr lang="en-US" dirty="0">
                <a:latin typeface="+mj-lt"/>
              </a:rPr>
              <a:t>These physical coordinates of electronic devices are:</a:t>
            </a:r>
          </a:p>
          <a:p>
            <a:pPr lvl="1" eaLnBrk="1" hangingPunct="1">
              <a:lnSpc>
                <a:spcPct val="90000"/>
              </a:lnSpc>
            </a:pPr>
            <a:r>
              <a:rPr lang="en-US" dirty="0">
                <a:latin typeface="+mj-lt"/>
              </a:rPr>
              <a:t>Global - aligned with some externally meaningful systems like GPS</a:t>
            </a:r>
          </a:p>
          <a:p>
            <a:pPr lvl="1" eaLnBrk="1" hangingPunct="1">
              <a:lnSpc>
                <a:spcPct val="90000"/>
              </a:lnSpc>
            </a:pPr>
            <a:r>
              <a:rPr lang="en-US" dirty="0">
                <a:latin typeface="+mj-lt"/>
              </a:rPr>
              <a:t>Relative - some “rigid transformation” (rotation, reflection, translation) away from a global coordinate systems</a:t>
            </a:r>
          </a:p>
        </p:txBody>
      </p:sp>
    </p:spTree>
    <p:extLst>
      <p:ext uri="{BB962C8B-B14F-4D97-AF65-F5344CB8AC3E}">
        <p14:creationId xmlns:p14="http://schemas.microsoft.com/office/powerpoint/2010/main" val="2852244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540" y="1536126"/>
            <a:ext cx="8208912" cy="4773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85617" y="388986"/>
            <a:ext cx="12565745" cy="707886"/>
          </a:xfrm>
          <a:prstGeom prst="rect">
            <a:avLst/>
          </a:prstGeom>
          <a:noFill/>
        </p:spPr>
        <p:txBody>
          <a:bodyPr wrap="square" rtlCol="0">
            <a:spAutoFit/>
          </a:bodyPr>
          <a:lstStyle/>
          <a:p>
            <a:r>
              <a:rPr lang="en-US" sz="4000" dirty="0"/>
              <a:t>Overview of localization systems and modalities</a:t>
            </a:r>
          </a:p>
        </p:txBody>
      </p:sp>
    </p:spTree>
    <p:extLst>
      <p:ext uri="{BB962C8B-B14F-4D97-AF65-F5344CB8AC3E}">
        <p14:creationId xmlns:p14="http://schemas.microsoft.com/office/powerpoint/2010/main" val="1974655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776492" y="243122"/>
            <a:ext cx="10515600" cy="1325563"/>
          </a:xfrm>
        </p:spPr>
        <p:txBody>
          <a:bodyPr/>
          <a:lstStyle/>
          <a:p>
            <a:r>
              <a:rPr lang="en-US" dirty="0"/>
              <a:t>Background knowledge for localization?</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How does GPS work?</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34</a:t>
            </a:fld>
            <a:endParaRPr lang="en-US"/>
          </a:p>
        </p:txBody>
      </p:sp>
      <p:pic>
        <p:nvPicPr>
          <p:cNvPr id="7" name="Picture 2">
            <a:extLst>
              <a:ext uri="{FF2B5EF4-FFF2-40B4-BE49-F238E27FC236}">
                <a16:creationId xmlns:a16="http://schemas.microsoft.com/office/drawing/2014/main" id="{FF3E9468-BA0B-47DA-8EE6-ADDDBE3FC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367" y="1568685"/>
            <a:ext cx="2822526" cy="21183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3A362F1-EFC6-424F-8AB0-08252811C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4638" y="4001294"/>
            <a:ext cx="3765985" cy="211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98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Global Positioning Service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b="1" dirty="0">
                <a:latin typeface="+mj-lt"/>
              </a:rPr>
              <a:t>How does GPS work?</a:t>
            </a:r>
          </a:p>
          <a:p>
            <a:pPr lvl="1"/>
            <a:r>
              <a:rPr lang="en-US" dirty="0">
                <a:latin typeface="+mj-lt"/>
              </a:rPr>
              <a:t>Know the position of all satellites</a:t>
            </a:r>
          </a:p>
          <a:p>
            <a:pPr lvl="1"/>
            <a:r>
              <a:rPr lang="en-US" dirty="0">
                <a:latin typeface="+mj-lt"/>
              </a:rPr>
              <a:t>Receive signals from multiple satellites</a:t>
            </a:r>
          </a:p>
          <a:p>
            <a:pPr lvl="1"/>
            <a:r>
              <a:rPr lang="en-US" dirty="0">
                <a:latin typeface="+mj-lt"/>
              </a:rPr>
              <a:t>Determine distance from each satellite</a:t>
            </a:r>
          </a:p>
          <a:p>
            <a:pPr lvl="1"/>
            <a:r>
              <a:rPr lang="en-US" b="1" i="1" dirty="0">
                <a:latin typeface="+mj-lt"/>
              </a:rPr>
              <a:t>Trilateration</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35</a:t>
            </a:fld>
            <a:endParaRPr lang="en-US"/>
          </a:p>
        </p:txBody>
      </p:sp>
      <p:pic>
        <p:nvPicPr>
          <p:cNvPr id="5" name="Picture 2">
            <a:extLst>
              <a:ext uri="{FF2B5EF4-FFF2-40B4-BE49-F238E27FC236}">
                <a16:creationId xmlns:a16="http://schemas.microsoft.com/office/drawing/2014/main" id="{F625A53E-1C3D-15DD-677B-048665EC9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367" y="1568685"/>
            <a:ext cx="2822526" cy="2118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6854989-7C94-5C4B-6D5E-7D4FDEB10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4638" y="4001294"/>
            <a:ext cx="3765985" cy="211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479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3026-90AE-4946-8A7B-69097C403DB2}"/>
              </a:ext>
            </a:extLst>
          </p:cNvPr>
          <p:cNvSpPr>
            <a:spLocks noGrp="1"/>
          </p:cNvSpPr>
          <p:nvPr>
            <p:ph type="title"/>
          </p:nvPr>
        </p:nvSpPr>
        <p:spPr/>
        <p:txBody>
          <a:bodyPr/>
          <a:lstStyle/>
          <a:p>
            <a:r>
              <a:rPr lang="en-US" dirty="0"/>
              <a:t>What is trilateration?</a:t>
            </a:r>
          </a:p>
        </p:txBody>
      </p:sp>
      <p:sp>
        <p:nvSpPr>
          <p:cNvPr id="3" name="Content Placeholder 2">
            <a:extLst>
              <a:ext uri="{FF2B5EF4-FFF2-40B4-BE49-F238E27FC236}">
                <a16:creationId xmlns:a16="http://schemas.microsoft.com/office/drawing/2014/main" id="{D86655BA-0558-48B8-860F-EE13E662EAAA}"/>
              </a:ext>
            </a:extLst>
          </p:cNvPr>
          <p:cNvSpPr>
            <a:spLocks noGrp="1"/>
          </p:cNvSpPr>
          <p:nvPr>
            <p:ph idx="1"/>
          </p:nvPr>
        </p:nvSpPr>
        <p:spPr>
          <a:xfrm>
            <a:off x="838200" y="1430048"/>
            <a:ext cx="11020951" cy="5206364"/>
          </a:xfrm>
        </p:spPr>
        <p:txBody>
          <a:bodyPr>
            <a:normAutofit lnSpcReduction="10000"/>
          </a:bodyPr>
          <a:lstStyle/>
          <a:p>
            <a:r>
              <a:rPr lang="en-US" dirty="0">
                <a:latin typeface="+mj-lt"/>
              </a:rPr>
              <a:t>Determine distance from each beacon, then find position</a:t>
            </a:r>
          </a:p>
          <a:p>
            <a:pPr lvl="1"/>
            <a:r>
              <a:rPr lang="en-US" dirty="0">
                <a:latin typeface="+mj-lt"/>
              </a:rPr>
              <a:t>Apply trigonometry to solve triangle with beacons. </a:t>
            </a:r>
          </a:p>
          <a:p>
            <a:pPr lvl="1"/>
            <a:r>
              <a:rPr lang="en-US" dirty="0">
                <a:latin typeface="+mj-lt"/>
              </a:rPr>
              <a:t>Requires: 3 lengths (or some angles and lengths…)</a:t>
            </a:r>
          </a:p>
          <a:p>
            <a:pPr lvl="1"/>
            <a:r>
              <a:rPr lang="en-US" dirty="0">
                <a:latin typeface="+mj-lt"/>
              </a:rPr>
              <a:t>Solve two triangles and get 3D position</a:t>
            </a:r>
          </a:p>
          <a:p>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a:p>
            <a:pPr marL="0" indent="0">
              <a:buNone/>
            </a:pPr>
            <a:endParaRPr lang="en-US" dirty="0">
              <a:latin typeface="+mj-lt"/>
            </a:endParaRPr>
          </a:p>
          <a:p>
            <a:r>
              <a:rPr lang="en-US" dirty="0">
                <a:latin typeface="+mj-lt"/>
              </a:rPr>
              <a:t>Most common and accurate localization approach</a:t>
            </a:r>
          </a:p>
        </p:txBody>
      </p:sp>
      <p:pic>
        <p:nvPicPr>
          <p:cNvPr id="10" name="Picture 9">
            <a:extLst>
              <a:ext uri="{FF2B5EF4-FFF2-40B4-BE49-F238E27FC236}">
                <a16:creationId xmlns:a16="http://schemas.microsoft.com/office/drawing/2014/main" id="{76223147-FEDF-48CE-8AE1-BA6E2BB9AB6C}"/>
              </a:ext>
            </a:extLst>
          </p:cNvPr>
          <p:cNvPicPr>
            <a:picLocks noChangeAspect="1"/>
          </p:cNvPicPr>
          <p:nvPr/>
        </p:nvPicPr>
        <p:blipFill>
          <a:blip r:embed="rId2"/>
          <a:stretch>
            <a:fillRect/>
          </a:stretch>
        </p:blipFill>
        <p:spPr>
          <a:xfrm>
            <a:off x="4585755" y="3109332"/>
            <a:ext cx="2438740" cy="2648320"/>
          </a:xfrm>
          <a:prstGeom prst="rect">
            <a:avLst/>
          </a:prstGeom>
        </p:spPr>
      </p:pic>
      <p:pic>
        <p:nvPicPr>
          <p:cNvPr id="8" name="Picture 7">
            <a:extLst>
              <a:ext uri="{FF2B5EF4-FFF2-40B4-BE49-F238E27FC236}">
                <a16:creationId xmlns:a16="http://schemas.microsoft.com/office/drawing/2014/main" id="{76FF3DA6-D848-45C5-8B1E-6C247EC44CFB}"/>
              </a:ext>
            </a:extLst>
          </p:cNvPr>
          <p:cNvPicPr>
            <a:picLocks noChangeAspect="1"/>
          </p:cNvPicPr>
          <p:nvPr/>
        </p:nvPicPr>
        <p:blipFill rotWithShape="1">
          <a:blip r:embed="rId3"/>
          <a:srcRect l="6393"/>
          <a:stretch/>
        </p:blipFill>
        <p:spPr>
          <a:xfrm>
            <a:off x="928759" y="3150886"/>
            <a:ext cx="2295383" cy="2463591"/>
          </a:xfrm>
          <a:prstGeom prst="rect">
            <a:avLst/>
          </a:prstGeom>
        </p:spPr>
      </p:pic>
      <p:pic>
        <p:nvPicPr>
          <p:cNvPr id="12" name="Picture 11">
            <a:extLst>
              <a:ext uri="{FF2B5EF4-FFF2-40B4-BE49-F238E27FC236}">
                <a16:creationId xmlns:a16="http://schemas.microsoft.com/office/drawing/2014/main" id="{136033F7-9F91-4411-A359-AF63502ADA60}"/>
              </a:ext>
            </a:extLst>
          </p:cNvPr>
          <p:cNvPicPr>
            <a:picLocks noChangeAspect="1"/>
          </p:cNvPicPr>
          <p:nvPr/>
        </p:nvPicPr>
        <p:blipFill>
          <a:blip r:embed="rId4"/>
          <a:stretch>
            <a:fillRect/>
          </a:stretch>
        </p:blipFill>
        <p:spPr>
          <a:xfrm>
            <a:off x="8610600" y="2417229"/>
            <a:ext cx="2775952" cy="3232001"/>
          </a:xfrm>
          <a:prstGeom prst="rect">
            <a:avLst/>
          </a:prstGeom>
        </p:spPr>
      </p:pic>
      <p:sp>
        <p:nvSpPr>
          <p:cNvPr id="13" name="Arrow: Right 12">
            <a:extLst>
              <a:ext uri="{FF2B5EF4-FFF2-40B4-BE49-F238E27FC236}">
                <a16:creationId xmlns:a16="http://schemas.microsoft.com/office/drawing/2014/main" id="{C0ABBC0B-310A-4B9F-BD3A-40AD799BAD5F}"/>
              </a:ext>
            </a:extLst>
          </p:cNvPr>
          <p:cNvSpPr/>
          <p:nvPr/>
        </p:nvSpPr>
        <p:spPr>
          <a:xfrm>
            <a:off x="3840421" y="3791130"/>
            <a:ext cx="635343" cy="647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09FD062-1724-4636-B22D-06A24F7EBC15}"/>
              </a:ext>
            </a:extLst>
          </p:cNvPr>
          <p:cNvSpPr/>
          <p:nvPr/>
        </p:nvSpPr>
        <p:spPr>
          <a:xfrm>
            <a:off x="7301179" y="3680365"/>
            <a:ext cx="635343" cy="647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450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idx="4294967295"/>
          </p:nvPr>
        </p:nvSpPr>
        <p:spPr>
          <a:xfrm>
            <a:off x="631037" y="231143"/>
            <a:ext cx="10139810" cy="852487"/>
          </a:xfrm>
        </p:spPr>
        <p:txBody>
          <a:bodyPr>
            <a:normAutofit/>
          </a:bodyPr>
          <a:lstStyle/>
          <a:p>
            <a:pPr eaLnBrk="1" hangingPunct="1"/>
            <a:r>
              <a:rPr lang="en-US" sz="4000" dirty="0">
                <a:latin typeface="+mn-lt"/>
              </a:rPr>
              <a:t>Range based </a:t>
            </a:r>
            <a:r>
              <a:rPr lang="en-US" sz="4000" dirty="0" err="1">
                <a:latin typeface="+mn-lt"/>
              </a:rPr>
              <a:t>localisation</a:t>
            </a:r>
            <a:r>
              <a:rPr lang="en-US" sz="4000" dirty="0">
                <a:latin typeface="+mn-lt"/>
              </a:rPr>
              <a:t> system</a:t>
            </a:r>
          </a:p>
        </p:txBody>
      </p:sp>
      <p:pic>
        <p:nvPicPr>
          <p:cNvPr id="389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799" y="1563946"/>
            <a:ext cx="41402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6"/>
          <p:cNvSpPr>
            <a:spLocks noChangeArrowheads="1"/>
          </p:cNvSpPr>
          <p:nvPr/>
        </p:nvSpPr>
        <p:spPr bwMode="auto">
          <a:xfrm>
            <a:off x="5878137" y="2520737"/>
            <a:ext cx="573979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dirty="0"/>
          </a:p>
          <a:p>
            <a:r>
              <a:rPr lang="en-US" sz="2600" dirty="0">
                <a:latin typeface="+mj-lt"/>
              </a:rPr>
              <a:t>Beacon/Anchor/Landmark</a:t>
            </a:r>
          </a:p>
          <a:p>
            <a:pPr>
              <a:buFont typeface="Arial" charset="0"/>
              <a:buChar char="•"/>
            </a:pPr>
            <a:r>
              <a:rPr lang="en-US" sz="2600" dirty="0">
                <a:latin typeface="+mj-lt"/>
              </a:rPr>
              <a:t> Ranging</a:t>
            </a:r>
          </a:p>
          <a:p>
            <a:pPr>
              <a:buFont typeface="Arial" charset="0"/>
              <a:buChar char="•"/>
            </a:pPr>
            <a:endParaRPr lang="en-US" sz="2600" dirty="0">
              <a:latin typeface="+mj-lt"/>
            </a:endParaRPr>
          </a:p>
          <a:p>
            <a:r>
              <a:rPr lang="en-US" sz="2600" dirty="0">
                <a:latin typeface="+mj-lt"/>
              </a:rPr>
              <a:t>How many beacons do you need?</a:t>
            </a:r>
          </a:p>
          <a:p>
            <a:pPr>
              <a:buFont typeface="Arial" charset="0"/>
              <a:buChar char="•"/>
            </a:pPr>
            <a:endParaRPr lang="en-SG" dirty="0"/>
          </a:p>
        </p:txBody>
      </p:sp>
    </p:spTree>
    <p:extLst>
      <p:ext uri="{BB962C8B-B14F-4D97-AF65-F5344CB8AC3E}">
        <p14:creationId xmlns:p14="http://schemas.microsoft.com/office/powerpoint/2010/main" val="1791301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849821" y="253583"/>
            <a:ext cx="10846645" cy="852487"/>
          </a:xfrm>
        </p:spPr>
        <p:txBody>
          <a:bodyPr>
            <a:normAutofit/>
          </a:bodyPr>
          <a:lstStyle/>
          <a:p>
            <a:pPr eaLnBrk="1" hangingPunct="1"/>
            <a:r>
              <a:rPr lang="en-US" sz="4000" dirty="0">
                <a:latin typeface="+mn-lt"/>
              </a:rPr>
              <a:t>What are anchor (beaconing) nodes?</a:t>
            </a:r>
          </a:p>
        </p:txBody>
      </p:sp>
      <p:sp>
        <p:nvSpPr>
          <p:cNvPr id="39940" name="Rectangle 3"/>
          <p:cNvSpPr>
            <a:spLocks noGrp="1" noChangeArrowheads="1"/>
          </p:cNvSpPr>
          <p:nvPr>
            <p:ph type="body" idx="4294967295"/>
          </p:nvPr>
        </p:nvSpPr>
        <p:spPr>
          <a:xfrm>
            <a:off x="849820" y="1251457"/>
            <a:ext cx="10919573" cy="4684713"/>
          </a:xfrm>
        </p:spPr>
        <p:txBody>
          <a:bodyPr/>
          <a:lstStyle/>
          <a:p>
            <a:pPr eaLnBrk="1" hangingPunct="1">
              <a:lnSpc>
                <a:spcPct val="90000"/>
              </a:lnSpc>
            </a:pPr>
            <a:r>
              <a:rPr lang="en-US" dirty="0">
                <a:latin typeface="+mj-lt"/>
              </a:rPr>
              <a:t>Necessary to localize a network in a global coordinate system, also they can be used for finding relative coordinates</a:t>
            </a:r>
          </a:p>
          <a:p>
            <a:pPr eaLnBrk="1" hangingPunct="1">
              <a:lnSpc>
                <a:spcPct val="90000"/>
              </a:lnSpc>
            </a:pPr>
            <a:r>
              <a:rPr lang="en-US" dirty="0">
                <a:latin typeface="+mj-lt"/>
              </a:rPr>
              <a:t>At a minimum</a:t>
            </a:r>
          </a:p>
          <a:p>
            <a:pPr lvl="1" eaLnBrk="1" hangingPunct="1">
              <a:lnSpc>
                <a:spcPct val="90000"/>
              </a:lnSpc>
            </a:pPr>
            <a:r>
              <a:rPr lang="en-US" dirty="0">
                <a:latin typeface="+mj-lt"/>
              </a:rPr>
              <a:t>Three (non-collinear) beacons required to define a global coordinate system in two dimensions</a:t>
            </a:r>
          </a:p>
          <a:p>
            <a:pPr lvl="1" eaLnBrk="1" hangingPunct="1">
              <a:lnSpc>
                <a:spcPct val="90000"/>
              </a:lnSpc>
            </a:pPr>
            <a:r>
              <a:rPr lang="en-US" dirty="0">
                <a:latin typeface="+mj-lt"/>
              </a:rPr>
              <a:t>Four non-coplanar beacons for 3-D coordinates</a:t>
            </a:r>
          </a:p>
          <a:p>
            <a:pPr eaLnBrk="1" hangingPunct="1">
              <a:lnSpc>
                <a:spcPct val="90000"/>
              </a:lnSpc>
            </a:pPr>
            <a:r>
              <a:rPr lang="en-US" dirty="0">
                <a:latin typeface="+mj-lt"/>
              </a:rPr>
              <a:t>Beacon Placement</a:t>
            </a:r>
          </a:p>
          <a:p>
            <a:pPr lvl="1" eaLnBrk="1" hangingPunct="1">
              <a:lnSpc>
                <a:spcPct val="90000"/>
              </a:lnSpc>
            </a:pPr>
            <a:r>
              <a:rPr lang="en-US" dirty="0">
                <a:latin typeface="+mj-lt"/>
              </a:rPr>
              <a:t>Significant impact on localization</a:t>
            </a:r>
          </a:p>
          <a:p>
            <a:pPr lvl="1" eaLnBrk="1" hangingPunct="1">
              <a:lnSpc>
                <a:spcPct val="90000"/>
              </a:lnSpc>
            </a:pPr>
            <a:r>
              <a:rPr lang="en-US" dirty="0">
                <a:latin typeface="+mj-lt"/>
              </a:rPr>
              <a:t>Improves accuracy if placed in a convex hull around the network, additional beacon at the center</a:t>
            </a:r>
          </a:p>
        </p:txBody>
      </p:sp>
    </p:spTree>
    <p:extLst>
      <p:ext uri="{BB962C8B-B14F-4D97-AF65-F5344CB8AC3E}">
        <p14:creationId xmlns:p14="http://schemas.microsoft.com/office/powerpoint/2010/main" val="4275684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849821" y="253583"/>
            <a:ext cx="10846645" cy="852487"/>
          </a:xfrm>
        </p:spPr>
        <p:txBody>
          <a:bodyPr>
            <a:normAutofit/>
          </a:bodyPr>
          <a:lstStyle/>
          <a:p>
            <a:pPr eaLnBrk="1" hangingPunct="1"/>
            <a:r>
              <a:rPr lang="en-US" sz="4000" dirty="0">
                <a:latin typeface="+mn-lt"/>
              </a:rPr>
              <a:t>Trilateration using beacons sent using light</a:t>
            </a:r>
          </a:p>
        </p:txBody>
      </p:sp>
      <p:pic>
        <p:nvPicPr>
          <p:cNvPr id="2" name="Online Media 1" descr="Luxapose: Indoor Positioning with Mobile Phones and Visible Light">
            <a:hlinkClick r:id="" action="ppaction://media"/>
            <a:extLst>
              <a:ext uri="{FF2B5EF4-FFF2-40B4-BE49-F238E27FC236}">
                <a16:creationId xmlns:a16="http://schemas.microsoft.com/office/drawing/2014/main" id="{01B05760-E362-2D59-2218-6ED53327C31C}"/>
              </a:ext>
            </a:extLst>
          </p:cNvPr>
          <p:cNvPicPr>
            <a:picLocks noRot="1" noChangeAspect="1"/>
          </p:cNvPicPr>
          <p:nvPr>
            <a:videoFile r:link="rId1"/>
          </p:nvPr>
        </p:nvPicPr>
        <p:blipFill>
          <a:blip r:embed="rId4"/>
          <a:stretch>
            <a:fillRect/>
          </a:stretch>
        </p:blipFill>
        <p:spPr>
          <a:xfrm>
            <a:off x="1540829" y="1106070"/>
            <a:ext cx="9110341" cy="5147342"/>
          </a:xfrm>
          <a:prstGeom prst="rect">
            <a:avLst/>
          </a:prstGeom>
        </p:spPr>
      </p:pic>
      <p:sp>
        <p:nvSpPr>
          <p:cNvPr id="4" name="TextBox 3">
            <a:extLst>
              <a:ext uri="{FF2B5EF4-FFF2-40B4-BE49-F238E27FC236}">
                <a16:creationId xmlns:a16="http://schemas.microsoft.com/office/drawing/2014/main" id="{065C676E-6338-8308-6155-A78913148115}"/>
              </a:ext>
            </a:extLst>
          </p:cNvPr>
          <p:cNvSpPr txBox="1"/>
          <p:nvPr/>
        </p:nvSpPr>
        <p:spPr>
          <a:xfrm>
            <a:off x="342199" y="6373584"/>
            <a:ext cx="11281340" cy="461665"/>
          </a:xfrm>
          <a:prstGeom prst="rect">
            <a:avLst/>
          </a:prstGeom>
          <a:noFill/>
        </p:spPr>
        <p:txBody>
          <a:bodyPr wrap="square">
            <a:spAutoFit/>
          </a:bodyPr>
          <a:lstStyle/>
          <a:p>
            <a:r>
              <a:rPr lang="en-SG" sz="1200" b="0" dirty="0">
                <a:solidFill>
                  <a:srgbClr val="333333"/>
                </a:solidFill>
                <a:effectLst/>
                <a:latin typeface="+mj-lt"/>
              </a:rPr>
              <a:t>Ye-Sheng </a:t>
            </a:r>
            <a:r>
              <a:rPr lang="en-SG" sz="1200" b="0" dirty="0" err="1">
                <a:solidFill>
                  <a:srgbClr val="333333"/>
                </a:solidFill>
                <a:effectLst/>
                <a:latin typeface="+mj-lt"/>
              </a:rPr>
              <a:t>Kuo</a:t>
            </a:r>
            <a:r>
              <a:rPr lang="en-SG" sz="1200" b="0" dirty="0">
                <a:solidFill>
                  <a:srgbClr val="333333"/>
                </a:solidFill>
                <a:effectLst/>
                <a:latin typeface="+mj-lt"/>
              </a:rPr>
              <a:t>, Pat </a:t>
            </a:r>
            <a:r>
              <a:rPr lang="en-SG" sz="1200" b="0" dirty="0" err="1">
                <a:solidFill>
                  <a:srgbClr val="333333"/>
                </a:solidFill>
                <a:effectLst/>
                <a:latin typeface="+mj-lt"/>
              </a:rPr>
              <a:t>Pannuto</a:t>
            </a:r>
            <a:r>
              <a:rPr lang="en-SG" sz="1200" b="0" dirty="0">
                <a:solidFill>
                  <a:srgbClr val="333333"/>
                </a:solidFill>
                <a:effectLst/>
                <a:latin typeface="+mj-lt"/>
              </a:rPr>
              <a:t>, Ko-Jen Hsiao, and Prabal Dutta. 2014. </a:t>
            </a:r>
            <a:r>
              <a:rPr lang="en-SG" sz="1200" b="0" dirty="0" err="1">
                <a:solidFill>
                  <a:srgbClr val="333333"/>
                </a:solidFill>
                <a:effectLst/>
                <a:latin typeface="+mj-lt"/>
              </a:rPr>
              <a:t>Luxapose</a:t>
            </a:r>
            <a:r>
              <a:rPr lang="en-SG" sz="1200" b="0" dirty="0">
                <a:solidFill>
                  <a:srgbClr val="333333"/>
                </a:solidFill>
                <a:effectLst/>
                <a:latin typeface="+mj-lt"/>
              </a:rPr>
              <a:t>: indoor positioning with mobile phones and visible light. In Proceedings of the 20th annual international conference on Mobile computing and networking (</a:t>
            </a:r>
            <a:r>
              <a:rPr lang="en-SG" sz="1200" b="0" dirty="0" err="1">
                <a:solidFill>
                  <a:srgbClr val="333333"/>
                </a:solidFill>
                <a:effectLst/>
                <a:latin typeface="+mj-lt"/>
              </a:rPr>
              <a:t>MobiCom</a:t>
            </a:r>
            <a:r>
              <a:rPr lang="en-SG" sz="1200" b="0" dirty="0">
                <a:solidFill>
                  <a:srgbClr val="333333"/>
                </a:solidFill>
                <a:effectLst/>
                <a:latin typeface="+mj-lt"/>
              </a:rPr>
              <a:t> '14)</a:t>
            </a:r>
            <a:endParaRPr lang="en-US" sz="1200" dirty="0">
              <a:latin typeface="+mj-lt"/>
            </a:endParaRPr>
          </a:p>
        </p:txBody>
      </p:sp>
    </p:spTree>
    <p:extLst>
      <p:ext uri="{BB962C8B-B14F-4D97-AF65-F5344CB8AC3E}">
        <p14:creationId xmlns:p14="http://schemas.microsoft.com/office/powerpoint/2010/main" val="15398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Assignment 2</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p>
          <a:p>
            <a:pPr marL="0" indent="0">
              <a:buFont typeface="Arial" panose="020B0604020202020204" pitchFamily="34" charset="0"/>
              <a:buNone/>
            </a:pPr>
            <a:r>
              <a:rPr lang="en-SG" dirty="0"/>
              <a:t>Link: </a:t>
            </a:r>
            <a:r>
              <a:rPr lang="en-SG" dirty="0">
                <a:hlinkClick r:id="rId3"/>
              </a:rPr>
              <a:t>https://weiserlab.github.io/ambuj/cs4222_assignment2</a:t>
            </a:r>
            <a:endParaRPr lang="en-SG" dirty="0"/>
          </a:p>
          <a:p>
            <a:pPr marL="0" indent="0">
              <a:buFont typeface="Arial" panose="020B0604020202020204" pitchFamily="34" charset="0"/>
              <a:buNone/>
            </a:pPr>
            <a:endParaRPr lang="en-SG" dirty="0"/>
          </a:p>
          <a:p>
            <a:r>
              <a:rPr lang="en-SG" dirty="0">
                <a:latin typeface="+mj-lt"/>
              </a:rPr>
              <a:t>Deadline: 3rd of March 2023</a:t>
            </a:r>
          </a:p>
          <a:p>
            <a:r>
              <a:rPr lang="en-SG" dirty="0">
                <a:latin typeface="+mj-lt"/>
              </a:rPr>
              <a:t>Covers: 7% of overall grade</a:t>
            </a:r>
          </a:p>
          <a:p>
            <a:r>
              <a:rPr lang="en-SG" dirty="0">
                <a:latin typeface="+mj-lt"/>
              </a:rPr>
              <a:t>Program Sensor Tag, Implement State Machine, Using Actuators and Sensors</a:t>
            </a:r>
          </a:p>
          <a:p>
            <a:r>
              <a:rPr lang="en-SG" dirty="0">
                <a:latin typeface="+mj-lt"/>
              </a:rPr>
              <a:t>No Plagiarism! We will check for code similarity</a:t>
            </a:r>
          </a:p>
          <a:p>
            <a:pPr lvl="1"/>
            <a:r>
              <a:rPr lang="en-SG" dirty="0">
                <a:latin typeface="+mj-lt"/>
              </a:rPr>
              <a:t>No </a:t>
            </a:r>
            <a:r>
              <a:rPr lang="en-SG" dirty="0" err="1">
                <a:latin typeface="+mj-lt"/>
              </a:rPr>
              <a:t>ChatGPT</a:t>
            </a:r>
            <a:r>
              <a:rPr lang="en-SG" dirty="0">
                <a:latin typeface="+mj-lt"/>
              </a:rPr>
              <a:t> for this assignment</a:t>
            </a:r>
          </a:p>
          <a:p>
            <a:r>
              <a:rPr lang="en-SG" dirty="0">
                <a:latin typeface="+mj-lt"/>
              </a:rPr>
              <a:t>Will be informed of link to submit the assignment </a:t>
            </a: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77443168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C348-A7CC-4462-820E-167C90AE79D5}"/>
              </a:ext>
            </a:extLst>
          </p:cNvPr>
          <p:cNvSpPr>
            <a:spLocks noGrp="1"/>
          </p:cNvSpPr>
          <p:nvPr>
            <p:ph type="title"/>
          </p:nvPr>
        </p:nvSpPr>
        <p:spPr/>
        <p:txBody>
          <a:bodyPr/>
          <a:lstStyle/>
          <a:p>
            <a:r>
              <a:rPr lang="en-US" dirty="0"/>
              <a:t>How to determine distances?</a:t>
            </a:r>
          </a:p>
        </p:txBody>
      </p:sp>
      <p:sp>
        <p:nvSpPr>
          <p:cNvPr id="3" name="Content Placeholder 2">
            <a:extLst>
              <a:ext uri="{FF2B5EF4-FFF2-40B4-BE49-F238E27FC236}">
                <a16:creationId xmlns:a16="http://schemas.microsoft.com/office/drawing/2014/main" id="{12067441-D61D-4C0D-B236-3DDF312634F6}"/>
              </a:ext>
            </a:extLst>
          </p:cNvPr>
          <p:cNvSpPr>
            <a:spLocks noGrp="1"/>
          </p:cNvSpPr>
          <p:nvPr>
            <p:ph idx="1"/>
          </p:nvPr>
        </p:nvSpPr>
        <p:spPr/>
        <p:txBody>
          <a:bodyPr>
            <a:normAutofit/>
          </a:bodyPr>
          <a:lstStyle/>
          <a:p>
            <a:r>
              <a:rPr lang="en-US" dirty="0">
                <a:latin typeface="+mj-lt"/>
              </a:rPr>
              <a:t>Making trilateration work requires distance measurements</a:t>
            </a:r>
          </a:p>
          <a:p>
            <a:r>
              <a:rPr lang="en-US" dirty="0">
                <a:latin typeface="+mj-lt"/>
              </a:rPr>
              <a:t>There are numerous techniques for distance measurement</a:t>
            </a:r>
          </a:p>
          <a:p>
            <a:pPr lvl="1"/>
            <a:r>
              <a:rPr lang="en-US" dirty="0">
                <a:latin typeface="+mj-lt"/>
              </a:rPr>
              <a:t>RSSI (Received Signal Strength Indicator)</a:t>
            </a:r>
          </a:p>
          <a:p>
            <a:pPr lvl="1"/>
            <a:r>
              <a:rPr lang="en-US" dirty="0">
                <a:latin typeface="+mj-lt"/>
              </a:rPr>
              <a:t>Time of Flight/ Time of Arrival</a:t>
            </a:r>
          </a:p>
          <a:p>
            <a:pPr lvl="1"/>
            <a:r>
              <a:rPr lang="en-US" dirty="0">
                <a:latin typeface="+mj-lt"/>
              </a:rPr>
              <a:t>Time Distance of Arrival</a:t>
            </a:r>
          </a:p>
        </p:txBody>
      </p:sp>
      <p:sp>
        <p:nvSpPr>
          <p:cNvPr id="4" name="Slide Number Placeholder 3">
            <a:extLst>
              <a:ext uri="{FF2B5EF4-FFF2-40B4-BE49-F238E27FC236}">
                <a16:creationId xmlns:a16="http://schemas.microsoft.com/office/drawing/2014/main" id="{B8E15467-84EE-4563-91C2-84D55F3FCA5A}"/>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2986492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FFCC99"/>
                </a:solidFill>
                <a:latin typeface="Times New Roman" pitchFamily="18" charset="0"/>
              </a:defRPr>
            </a:lvl1pPr>
            <a:lvl2pPr marL="742950" indent="-285750" eaLnBrk="0" hangingPunct="0">
              <a:defRPr sz="2800" b="1">
                <a:solidFill>
                  <a:srgbClr val="FFCC99"/>
                </a:solidFill>
                <a:latin typeface="Times New Roman" pitchFamily="18" charset="0"/>
              </a:defRPr>
            </a:lvl2pPr>
            <a:lvl3pPr marL="1143000" indent="-228600" eaLnBrk="0" hangingPunct="0">
              <a:defRPr sz="2800" b="1">
                <a:solidFill>
                  <a:srgbClr val="FFCC99"/>
                </a:solidFill>
                <a:latin typeface="Times New Roman" pitchFamily="18" charset="0"/>
              </a:defRPr>
            </a:lvl3pPr>
            <a:lvl4pPr marL="1600200" indent="-228600" eaLnBrk="0" hangingPunct="0">
              <a:defRPr sz="2800" b="1">
                <a:solidFill>
                  <a:srgbClr val="FFCC99"/>
                </a:solidFill>
                <a:latin typeface="Times New Roman" pitchFamily="18" charset="0"/>
              </a:defRPr>
            </a:lvl4pPr>
            <a:lvl5pPr marL="2057400" indent="-228600" eaLnBrk="0" hangingPunct="0">
              <a:defRPr sz="2800" b="1">
                <a:solidFill>
                  <a:srgbClr val="FFCC99"/>
                </a:solidFill>
                <a:latin typeface="Times New Roman" pitchFamily="18" charset="0"/>
              </a:defRPr>
            </a:lvl5pPr>
            <a:lvl6pPr marL="2514600" indent="-228600" eaLnBrk="0" fontAlgn="base" hangingPunct="0">
              <a:spcBef>
                <a:spcPct val="0"/>
              </a:spcBef>
              <a:spcAft>
                <a:spcPct val="0"/>
              </a:spcAft>
              <a:defRPr sz="2800" b="1">
                <a:solidFill>
                  <a:srgbClr val="FFCC99"/>
                </a:solidFill>
                <a:latin typeface="Times New Roman" pitchFamily="18" charset="0"/>
              </a:defRPr>
            </a:lvl6pPr>
            <a:lvl7pPr marL="2971800" indent="-228600" eaLnBrk="0" fontAlgn="base" hangingPunct="0">
              <a:spcBef>
                <a:spcPct val="0"/>
              </a:spcBef>
              <a:spcAft>
                <a:spcPct val="0"/>
              </a:spcAft>
              <a:defRPr sz="2800" b="1">
                <a:solidFill>
                  <a:srgbClr val="FFCC99"/>
                </a:solidFill>
                <a:latin typeface="Times New Roman" pitchFamily="18" charset="0"/>
              </a:defRPr>
            </a:lvl7pPr>
            <a:lvl8pPr marL="3429000" indent="-228600" eaLnBrk="0" fontAlgn="base" hangingPunct="0">
              <a:spcBef>
                <a:spcPct val="0"/>
              </a:spcBef>
              <a:spcAft>
                <a:spcPct val="0"/>
              </a:spcAft>
              <a:defRPr sz="2800" b="1">
                <a:solidFill>
                  <a:srgbClr val="FFCC99"/>
                </a:solidFill>
                <a:latin typeface="Times New Roman" pitchFamily="18" charset="0"/>
              </a:defRPr>
            </a:lvl8pPr>
            <a:lvl9pPr marL="3886200" indent="-228600" eaLnBrk="0" fontAlgn="base" hangingPunct="0">
              <a:spcBef>
                <a:spcPct val="0"/>
              </a:spcBef>
              <a:spcAft>
                <a:spcPct val="0"/>
              </a:spcAft>
              <a:defRPr sz="2800" b="1">
                <a:solidFill>
                  <a:srgbClr val="FFCC99"/>
                </a:solidFill>
                <a:latin typeface="Times New Roman" pitchFamily="18" charset="0"/>
              </a:defRPr>
            </a:lvl9pPr>
          </a:lstStyle>
          <a:p>
            <a:pPr eaLnBrk="1" hangingPunct="1"/>
            <a:endParaRPr lang="en-US" sz="1400" b="0">
              <a:solidFill>
                <a:schemeClr val="tx1"/>
              </a:solidFill>
              <a:latin typeface="Tahoma" pitchFamily="34" charset="0"/>
            </a:endParaRPr>
          </a:p>
          <a:p>
            <a:pPr eaLnBrk="1" hangingPunct="1"/>
            <a:r>
              <a:rPr lang="en-US" sz="1400" b="0">
                <a:solidFill>
                  <a:schemeClr val="tx1"/>
                </a:solidFill>
                <a:latin typeface="Tahoma" pitchFamily="34" charset="0"/>
              </a:rPr>
              <a:t>Localization</a:t>
            </a:r>
          </a:p>
        </p:txBody>
      </p:sp>
      <p:sp>
        <p:nvSpPr>
          <p:cNvPr id="43011" name="Rectangle 2"/>
          <p:cNvSpPr>
            <a:spLocks noGrp="1" noChangeArrowheads="1"/>
          </p:cNvSpPr>
          <p:nvPr>
            <p:ph type="title" idx="4294967295"/>
          </p:nvPr>
        </p:nvSpPr>
        <p:spPr/>
        <p:txBody>
          <a:bodyPr>
            <a:normAutofit/>
          </a:bodyPr>
          <a:lstStyle/>
          <a:p>
            <a:pPr eaLnBrk="1" hangingPunct="1"/>
            <a:r>
              <a:rPr lang="en-US" sz="4000" dirty="0">
                <a:latin typeface="+mn-lt"/>
              </a:rPr>
              <a:t>Received Signal Strength Indicators (RSSI)</a:t>
            </a:r>
          </a:p>
        </p:txBody>
      </p:sp>
      <p:sp>
        <p:nvSpPr>
          <p:cNvPr id="43012" name="Rectangle 3"/>
          <p:cNvSpPr>
            <a:spLocks noGrp="1" noChangeArrowheads="1"/>
          </p:cNvSpPr>
          <p:nvPr>
            <p:ph type="body" idx="4294967295"/>
          </p:nvPr>
        </p:nvSpPr>
        <p:spPr/>
        <p:txBody>
          <a:bodyPr/>
          <a:lstStyle/>
          <a:p>
            <a:pPr eaLnBrk="1" hangingPunct="1">
              <a:lnSpc>
                <a:spcPct val="90000"/>
              </a:lnSpc>
            </a:pPr>
            <a:r>
              <a:rPr lang="en-US" dirty="0">
                <a:latin typeface="+mj-lt"/>
              </a:rPr>
              <a:t>RSSI - received signal-strength indication</a:t>
            </a:r>
          </a:p>
          <a:p>
            <a:pPr eaLnBrk="1" hangingPunct="1">
              <a:lnSpc>
                <a:spcPct val="90000"/>
              </a:lnSpc>
            </a:pPr>
            <a:r>
              <a:rPr lang="en-US" dirty="0">
                <a:latin typeface="+mj-lt"/>
              </a:rPr>
              <a:t>In theory, RSSI varies with 1/d</a:t>
            </a:r>
            <a:r>
              <a:rPr lang="en-US" baseline="30000" dirty="0">
                <a:latin typeface="+mj-lt"/>
                <a:sym typeface="Symbol" pitchFamily="18" charset="2"/>
              </a:rPr>
              <a:t></a:t>
            </a:r>
            <a:endParaRPr lang="en-US" dirty="0">
              <a:latin typeface="+mj-lt"/>
            </a:endParaRPr>
          </a:p>
          <a:p>
            <a:pPr lvl="1" eaLnBrk="1" hangingPunct="1">
              <a:lnSpc>
                <a:spcPct val="90000"/>
              </a:lnSpc>
            </a:pPr>
            <a:r>
              <a:rPr lang="en-US" dirty="0">
                <a:latin typeface="+mj-lt"/>
              </a:rPr>
              <a:t>One common assumption, nodes that are closer have stronger RSSI than those further</a:t>
            </a:r>
          </a:p>
          <a:p>
            <a:pPr eaLnBrk="1" hangingPunct="1">
              <a:lnSpc>
                <a:spcPct val="90000"/>
              </a:lnSpc>
            </a:pPr>
            <a:r>
              <a:rPr lang="en-US" dirty="0">
                <a:latin typeface="+mj-lt"/>
              </a:rPr>
              <a:t>In practice, RSSI ranging measurements contain noise on the order of several meters, highly non-uniform</a:t>
            </a:r>
          </a:p>
          <a:p>
            <a:pPr lvl="1" eaLnBrk="1" hangingPunct="1">
              <a:lnSpc>
                <a:spcPct val="90000"/>
              </a:lnSpc>
            </a:pPr>
            <a:r>
              <a:rPr lang="en-US" dirty="0">
                <a:latin typeface="+mj-lt"/>
              </a:rPr>
              <a:t>Radio propagation differs over different surface (water, grass, asphalt etc.)</a:t>
            </a:r>
          </a:p>
          <a:p>
            <a:pPr lvl="1" eaLnBrk="1" hangingPunct="1">
              <a:lnSpc>
                <a:spcPct val="90000"/>
              </a:lnSpc>
            </a:pPr>
            <a:r>
              <a:rPr lang="en-US" dirty="0">
                <a:latin typeface="+mj-lt"/>
              </a:rPr>
              <a:t>Obstacles such as wall, furniture etc.</a:t>
            </a:r>
          </a:p>
        </p:txBody>
      </p:sp>
    </p:spTree>
    <p:extLst>
      <p:ext uri="{BB962C8B-B14F-4D97-AF65-F5344CB8AC3E}">
        <p14:creationId xmlns:p14="http://schemas.microsoft.com/office/powerpoint/2010/main" val="1266311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58644-E0F8-4410-B551-61867246642E}"/>
              </a:ext>
            </a:extLst>
          </p:cNvPr>
          <p:cNvSpPr>
            <a:spLocks noGrp="1"/>
          </p:cNvSpPr>
          <p:nvPr>
            <p:ph type="title"/>
          </p:nvPr>
        </p:nvSpPr>
        <p:spPr>
          <a:xfrm>
            <a:off x="607595" y="110886"/>
            <a:ext cx="10515600" cy="1325563"/>
          </a:xfrm>
        </p:spPr>
        <p:txBody>
          <a:bodyPr>
            <a:normAutofit/>
          </a:bodyPr>
          <a:lstStyle/>
          <a:p>
            <a:r>
              <a:rPr lang="en-US" dirty="0"/>
              <a:t>Problem with RSSI-based distance – not accurate</a:t>
            </a:r>
          </a:p>
        </p:txBody>
      </p:sp>
      <p:sp>
        <p:nvSpPr>
          <p:cNvPr id="3" name="Content Placeholder 2">
            <a:extLst>
              <a:ext uri="{FF2B5EF4-FFF2-40B4-BE49-F238E27FC236}">
                <a16:creationId xmlns:a16="http://schemas.microsoft.com/office/drawing/2014/main" id="{16C802FB-F6F0-43C9-81CC-056CF1A4FD06}"/>
              </a:ext>
            </a:extLst>
          </p:cNvPr>
          <p:cNvSpPr>
            <a:spLocks noGrp="1"/>
          </p:cNvSpPr>
          <p:nvPr>
            <p:ph idx="1"/>
          </p:nvPr>
        </p:nvSpPr>
        <p:spPr>
          <a:xfrm>
            <a:off x="607745" y="1496055"/>
            <a:ext cx="3204988" cy="5029200"/>
          </a:xfrm>
        </p:spPr>
        <p:txBody>
          <a:bodyPr/>
          <a:lstStyle/>
          <a:p>
            <a:r>
              <a:rPr lang="en-US" dirty="0">
                <a:latin typeface="+mj-lt"/>
              </a:rPr>
              <a:t>Pathloss is NOT only due to distance</a:t>
            </a:r>
          </a:p>
          <a:p>
            <a:endParaRPr lang="en-US" dirty="0">
              <a:latin typeface="+mj-lt"/>
            </a:endParaRPr>
          </a:p>
          <a:p>
            <a:r>
              <a:rPr lang="en-US" dirty="0">
                <a:latin typeface="+mj-lt"/>
              </a:rPr>
              <a:t>RSSI is way worse at this than you hope it would be</a:t>
            </a:r>
          </a:p>
        </p:txBody>
      </p:sp>
      <p:sp>
        <p:nvSpPr>
          <p:cNvPr id="4" name="Slide Number Placeholder 3">
            <a:extLst>
              <a:ext uri="{FF2B5EF4-FFF2-40B4-BE49-F238E27FC236}">
                <a16:creationId xmlns:a16="http://schemas.microsoft.com/office/drawing/2014/main" id="{F6F0A6E5-8180-4EFB-98B8-73975F4D91D3}"/>
              </a:ext>
            </a:extLst>
          </p:cNvPr>
          <p:cNvSpPr>
            <a:spLocks noGrp="1"/>
          </p:cNvSpPr>
          <p:nvPr>
            <p:ph type="sldNum" sz="quarter" idx="12"/>
          </p:nvPr>
        </p:nvSpPr>
        <p:spPr/>
        <p:txBody>
          <a:bodyPr/>
          <a:lstStyle/>
          <a:p>
            <a:fld id="{0778C724-3839-4D76-A707-B4C23905D055}" type="slidenum">
              <a:rPr lang="en-US" smtClean="0"/>
              <a:t>42</a:t>
            </a:fld>
            <a:endParaRPr lang="en-US"/>
          </a:p>
        </p:txBody>
      </p:sp>
      <p:pic>
        <p:nvPicPr>
          <p:cNvPr id="1026" name="Picture 2">
            <a:extLst>
              <a:ext uri="{FF2B5EF4-FFF2-40B4-BE49-F238E27FC236}">
                <a16:creationId xmlns:a16="http://schemas.microsoft.com/office/drawing/2014/main" id="{27FE37D5-D66C-4031-BB99-24775ABFAC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36558" y="1349838"/>
            <a:ext cx="7128710" cy="4822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853BF9-8F61-45B8-A416-6EE248196D65}"/>
              </a:ext>
            </a:extLst>
          </p:cNvPr>
          <p:cNvSpPr txBox="1"/>
          <p:nvPr/>
        </p:nvSpPr>
        <p:spPr>
          <a:xfrm>
            <a:off x="4451684" y="6172200"/>
            <a:ext cx="6485021" cy="369332"/>
          </a:xfrm>
          <a:prstGeom prst="rect">
            <a:avLst/>
          </a:prstGeom>
          <a:noFill/>
        </p:spPr>
        <p:txBody>
          <a:bodyPr wrap="square" rtlCol="0">
            <a:spAutoFit/>
          </a:bodyPr>
          <a:lstStyle/>
          <a:p>
            <a:r>
              <a:rPr lang="en-US" dirty="0"/>
              <a:t>Citation: literally everyone has made this figure at some point</a:t>
            </a:r>
          </a:p>
        </p:txBody>
      </p:sp>
    </p:spTree>
    <p:extLst>
      <p:ext uri="{BB962C8B-B14F-4D97-AF65-F5344CB8AC3E}">
        <p14:creationId xmlns:p14="http://schemas.microsoft.com/office/powerpoint/2010/main" val="4023198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4294967295"/>
          </p:nvPr>
        </p:nvSpPr>
        <p:spPr>
          <a:xfrm>
            <a:off x="1557382" y="5826760"/>
            <a:ext cx="9077236" cy="816840"/>
          </a:xfrm>
        </p:spPr>
        <p:txBody>
          <a:bodyPr/>
          <a:lstStyle/>
          <a:p>
            <a:pPr marL="0" indent="0" algn="ctr">
              <a:buNone/>
            </a:pPr>
            <a:r>
              <a:rPr lang="en-US" sz="2000" dirty="0">
                <a:latin typeface="+mj-lt"/>
              </a:rPr>
              <a:t>RSSI utility can be improved with more careful physical analysis of radio propagation or better calibration of sensor radios </a:t>
            </a:r>
          </a:p>
        </p:txBody>
      </p:sp>
      <p:pic>
        <p:nvPicPr>
          <p:cNvPr id="440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100" y="1131452"/>
            <a:ext cx="6308229" cy="474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99E51BC0-8F23-4D07-A0A3-BD84AE98D82A}"/>
              </a:ext>
            </a:extLst>
          </p:cNvPr>
          <p:cNvCxnSpPr>
            <a:cxnSpLocks/>
          </p:cNvCxnSpPr>
          <p:nvPr/>
        </p:nvCxnSpPr>
        <p:spPr bwMode="auto">
          <a:xfrm flipH="1" flipV="1">
            <a:off x="3647728" y="2996952"/>
            <a:ext cx="1692188" cy="872784"/>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8124EE1B-E8F6-DD78-D3DB-25D8C995FFF8}"/>
              </a:ext>
            </a:extLst>
          </p:cNvPr>
          <p:cNvSpPr txBox="1">
            <a:spLocks noChangeArrowheads="1"/>
          </p:cNvSpPr>
          <p:nvPr/>
        </p:nvSpPr>
        <p:spPr>
          <a:xfrm>
            <a:off x="838200" y="1743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mn-lt"/>
              </a:rPr>
              <a:t>Received Signal Strength Indicators (RSSI)</a:t>
            </a:r>
            <a:endParaRPr lang="en-US" sz="4000" dirty="0">
              <a:latin typeface="+mn-lt"/>
            </a:endParaRPr>
          </a:p>
        </p:txBody>
      </p:sp>
    </p:spTree>
    <p:extLst>
      <p:ext uri="{BB962C8B-B14F-4D97-AF65-F5344CB8AC3E}">
        <p14:creationId xmlns:p14="http://schemas.microsoft.com/office/powerpoint/2010/main" val="293003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Case study: Radio Tomography</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44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260721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163" y="356952"/>
            <a:ext cx="11795130" cy="1325563"/>
          </a:xfrm>
        </p:spPr>
        <p:txBody>
          <a:bodyPr/>
          <a:lstStyle/>
          <a:p>
            <a:r>
              <a:rPr lang="en-US" dirty="0"/>
              <a:t>Directional Antenna for Sensing and Communication</a:t>
            </a:r>
            <a:endParaRPr lang="en-US" b="1" dirty="0"/>
          </a:p>
        </p:txBody>
      </p:sp>
      <p:sp>
        <p:nvSpPr>
          <p:cNvPr id="3" name="Text Placeholder 2"/>
          <p:cNvSpPr>
            <a:spLocks noGrp="1"/>
          </p:cNvSpPr>
          <p:nvPr>
            <p:ph type="body" idx="1"/>
          </p:nvPr>
        </p:nvSpPr>
        <p:spPr>
          <a:xfrm>
            <a:off x="926690" y="1650034"/>
            <a:ext cx="10515600" cy="4351338"/>
          </a:xfrm>
        </p:spPr>
        <p:txBody>
          <a:bodyPr>
            <a:normAutofit/>
          </a:bodyPr>
          <a:lstStyle/>
          <a:p>
            <a:r>
              <a:rPr lang="en-US" dirty="0">
                <a:latin typeface="+mj-lt"/>
              </a:rPr>
              <a:t>What is a directional antenna?</a:t>
            </a:r>
            <a:endParaRPr lang="en-US" sz="2400" dirty="0">
              <a:latin typeface="+mj-lt"/>
            </a:endParaRPr>
          </a:p>
          <a:p>
            <a:r>
              <a:rPr lang="en-US" dirty="0">
                <a:latin typeface="+mj-lt"/>
              </a:rPr>
              <a:t>ESD antennas are feasible, simple and inexpensive </a:t>
            </a:r>
          </a:p>
          <a:p>
            <a:pPr lvl="1"/>
            <a:r>
              <a:rPr lang="en-US" sz="2400" dirty="0">
                <a:latin typeface="+mj-lt"/>
              </a:rPr>
              <a:t>SPIDA [1,2] - 6 configurable directions, </a:t>
            </a:r>
            <a:r>
              <a:rPr lang="en-US" sz="2400" dirty="0">
                <a:solidFill>
                  <a:srgbClr val="FF0000"/>
                </a:solidFill>
                <a:latin typeface="+mj-lt"/>
              </a:rPr>
              <a:t>costs &lt; 5 USD</a:t>
            </a:r>
            <a:endParaRPr lang="en-US" dirty="0">
              <a:solidFill>
                <a:schemeClr val="tx1"/>
              </a:solidFill>
              <a:latin typeface="+mj-lt"/>
            </a:endParaRPr>
          </a:p>
          <a:p>
            <a:r>
              <a:rPr lang="en-US" dirty="0">
                <a:latin typeface="+mj-lt"/>
              </a:rPr>
              <a:t>Power consumption of few microwatts!</a:t>
            </a:r>
            <a:endParaRPr lang="en-US" dirty="0">
              <a:solidFill>
                <a:schemeClr val="tx1"/>
              </a:solidFill>
              <a:latin typeface="+mj-lt"/>
            </a:endParaRP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866" y="3117601"/>
            <a:ext cx="3785934" cy="2839452"/>
          </a:xfrm>
          <a:prstGeom prst="rect">
            <a:avLst/>
          </a:prstGeom>
        </p:spPr>
      </p:pic>
      <p:sp>
        <p:nvSpPr>
          <p:cNvPr id="6" name="TextBox 5">
            <a:extLst>
              <a:ext uri="{FF2B5EF4-FFF2-40B4-BE49-F238E27FC236}">
                <a16:creationId xmlns:a16="http://schemas.microsoft.com/office/drawing/2014/main" id="{541463B5-B581-464A-B7D7-865FA559BD4D}"/>
              </a:ext>
            </a:extLst>
          </p:cNvPr>
          <p:cNvSpPr txBox="1"/>
          <p:nvPr/>
        </p:nvSpPr>
        <p:spPr>
          <a:xfrm>
            <a:off x="0" y="6185937"/>
            <a:ext cx="12322293" cy="830997"/>
          </a:xfrm>
          <a:prstGeom prst="rect">
            <a:avLst/>
          </a:prstGeom>
          <a:noFill/>
        </p:spPr>
        <p:txBody>
          <a:bodyPr wrap="square" rtlCol="0">
            <a:spAutoFit/>
          </a:bodyPr>
          <a:lstStyle/>
          <a:p>
            <a:r>
              <a:rPr lang="en-US" sz="1600" dirty="0">
                <a:latin typeface="+mj-lt"/>
                <a:ea typeface="Calibri" charset="0"/>
                <a:cs typeface="Calibri" charset="0"/>
              </a:rPr>
              <a:t>[1] Erik Ostrom et al. "Evaluation of an electronically switched directional antenna for real-world low-power wireless networks” </a:t>
            </a:r>
            <a:r>
              <a:rPr lang="mr-IN" sz="1600" dirty="0">
                <a:latin typeface="+mj-lt"/>
                <a:ea typeface="Calibri" charset="0"/>
                <a:cs typeface="Calibri" charset="0"/>
              </a:rPr>
              <a:t>–</a:t>
            </a:r>
            <a:r>
              <a:rPr lang="sv-SE" sz="1600" dirty="0">
                <a:latin typeface="+mj-lt"/>
                <a:ea typeface="Calibri" charset="0"/>
                <a:cs typeface="Calibri" charset="0"/>
              </a:rPr>
              <a:t> </a:t>
            </a:r>
            <a:r>
              <a:rPr lang="en-US" sz="1600" dirty="0">
                <a:latin typeface="+mj-lt"/>
                <a:ea typeface="Calibri" charset="0"/>
                <a:cs typeface="Calibri" charset="0"/>
              </a:rPr>
              <a:t> REALWSN 2010</a:t>
            </a:r>
          </a:p>
          <a:p>
            <a:r>
              <a:rPr lang="en-US" sz="1600" dirty="0">
                <a:latin typeface="+mj-lt"/>
                <a:ea typeface="Calibri" charset="0"/>
                <a:cs typeface="Calibri" charset="0"/>
              </a:rPr>
              <a:t>[2] Martin Nilsson. “Directional antennas for wireless sensor networks” - 9th Scandinavian Workshop on Wireless </a:t>
            </a:r>
            <a:r>
              <a:rPr lang="en-US" sz="1600" dirty="0" err="1">
                <a:latin typeface="+mj-lt"/>
                <a:ea typeface="Calibri" charset="0"/>
                <a:cs typeface="Calibri" charset="0"/>
              </a:rPr>
              <a:t>Adhoc</a:t>
            </a:r>
            <a:r>
              <a:rPr lang="en-US" sz="1600" dirty="0">
                <a:latin typeface="+mj-lt"/>
                <a:ea typeface="Calibri" charset="0"/>
                <a:cs typeface="Calibri" charset="0"/>
              </a:rPr>
              <a:t> Networks 2009</a:t>
            </a:r>
          </a:p>
          <a:p>
            <a:endParaRPr lang="en-US" sz="1600" dirty="0">
              <a:latin typeface="+mj-lt"/>
              <a:ea typeface="Calibri" charset="0"/>
              <a:cs typeface="Calibri" charset="0"/>
            </a:endParaRPr>
          </a:p>
        </p:txBody>
      </p:sp>
      <p:sp>
        <p:nvSpPr>
          <p:cNvPr id="4" name="Slide Number Placeholder 3">
            <a:extLst>
              <a:ext uri="{FF2B5EF4-FFF2-40B4-BE49-F238E27FC236}">
                <a16:creationId xmlns:a16="http://schemas.microsoft.com/office/drawing/2014/main" id="{D6543889-B4AB-B148-B7C9-C5AAE42524FF}"/>
              </a:ext>
            </a:extLst>
          </p:cNvPr>
          <p:cNvSpPr>
            <a:spLocks noGrp="1"/>
          </p:cNvSpPr>
          <p:nvPr>
            <p:ph type="sldNum" sz="quarter" idx="12"/>
          </p:nvPr>
        </p:nvSpPr>
        <p:spPr/>
        <p:txBody>
          <a:bodyPr/>
          <a:lstStyle/>
          <a:p>
            <a:fld id="{D515FBCA-96ED-FA46-8A28-FCEFFEE513CD}" type="slidenum">
              <a:rPr lang="en-US" smtClean="0"/>
              <a:t>45</a:t>
            </a:fld>
            <a:endParaRPr lang="en-US"/>
          </a:p>
        </p:txBody>
      </p:sp>
    </p:spTree>
    <p:extLst>
      <p:ext uri="{BB962C8B-B14F-4D97-AF65-F5344CB8AC3E}">
        <p14:creationId xmlns:p14="http://schemas.microsoft.com/office/powerpoint/2010/main" val="1106866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Tomographic Imaging</a:t>
            </a:r>
          </a:p>
        </p:txBody>
      </p:sp>
      <p:sp>
        <p:nvSpPr>
          <p:cNvPr id="3" name="Content Placeholder 2"/>
          <p:cNvSpPr>
            <a:spLocks noGrp="1"/>
          </p:cNvSpPr>
          <p:nvPr>
            <p:ph idx="1"/>
          </p:nvPr>
        </p:nvSpPr>
        <p:spPr/>
        <p:txBody>
          <a:bodyPr>
            <a:normAutofit/>
          </a:bodyPr>
          <a:lstStyle/>
          <a:p>
            <a:r>
              <a:rPr lang="en-US" dirty="0">
                <a:latin typeface="+mj-lt"/>
              </a:rPr>
              <a:t>Radio Tomographic Imaging (RTI) - enables sensing by observing attenuation in the RF links in a network caused due to obstructions</a:t>
            </a:r>
          </a:p>
          <a:p>
            <a:r>
              <a:rPr lang="en-US" dirty="0">
                <a:latin typeface="+mj-lt"/>
              </a:rPr>
              <a:t>Many applications: Human vitals monitoring, fall detection</a:t>
            </a:r>
          </a:p>
          <a:p>
            <a:r>
              <a:rPr lang="en-US" dirty="0">
                <a:latin typeface="+mj-lt"/>
              </a:rPr>
              <a:t>Directional links provide two advantage for RTI:</a:t>
            </a:r>
          </a:p>
          <a:p>
            <a:pPr lvl="1"/>
            <a:r>
              <a:rPr lang="en-US" dirty="0">
                <a:latin typeface="+mj-lt"/>
              </a:rPr>
              <a:t>Large change in the link quality under obstructions</a:t>
            </a:r>
          </a:p>
          <a:p>
            <a:pPr lvl="1"/>
            <a:r>
              <a:rPr lang="en-US" dirty="0">
                <a:latin typeface="+mj-lt"/>
              </a:rPr>
              <a:t>Obstructions outside the area of interest have a smaller impact</a:t>
            </a:r>
          </a:p>
          <a:p>
            <a:endParaRPr lang="en-US" dirty="0"/>
          </a:p>
          <a:p>
            <a:pPr lvl="1"/>
            <a:endParaRPr lang="en-US" dirty="0">
              <a:latin typeface="+mj-lt"/>
            </a:endParaRPr>
          </a:p>
          <a:p>
            <a:pPr marL="0" indent="0">
              <a:buNone/>
            </a:pPr>
            <a:endParaRPr lang="en-US" dirty="0">
              <a:latin typeface="+mj-lt"/>
            </a:endParaRPr>
          </a:p>
        </p:txBody>
      </p:sp>
      <p:sp>
        <p:nvSpPr>
          <p:cNvPr id="6" name="Slide Number Placeholder 5">
            <a:extLst>
              <a:ext uri="{FF2B5EF4-FFF2-40B4-BE49-F238E27FC236}">
                <a16:creationId xmlns:a16="http://schemas.microsoft.com/office/drawing/2014/main" id="{B60CD20E-52BD-234E-8ED0-7731EA50267A}"/>
              </a:ext>
            </a:extLst>
          </p:cNvPr>
          <p:cNvSpPr>
            <a:spLocks noGrp="1"/>
          </p:cNvSpPr>
          <p:nvPr>
            <p:ph type="sldNum" sz="quarter" idx="12"/>
          </p:nvPr>
        </p:nvSpPr>
        <p:spPr/>
        <p:txBody>
          <a:bodyPr/>
          <a:lstStyle/>
          <a:p>
            <a:fld id="{D515FBCA-96ED-FA46-8A28-FCEFFEE513CD}" type="slidenum">
              <a:rPr lang="en-US" smtClean="0"/>
              <a:t>46</a:t>
            </a:fld>
            <a:endParaRPr lang="en-US"/>
          </a:p>
        </p:txBody>
      </p:sp>
      <p:sp>
        <p:nvSpPr>
          <p:cNvPr id="5" name="TextBox 4">
            <a:extLst>
              <a:ext uri="{FF2B5EF4-FFF2-40B4-BE49-F238E27FC236}">
                <a16:creationId xmlns:a16="http://schemas.microsoft.com/office/drawing/2014/main" id="{3FD3B04F-DF13-AE57-1CBA-B371060E263E}"/>
              </a:ext>
            </a:extLst>
          </p:cNvPr>
          <p:cNvSpPr txBox="1"/>
          <p:nvPr/>
        </p:nvSpPr>
        <p:spPr>
          <a:xfrm>
            <a:off x="932164" y="6081067"/>
            <a:ext cx="10068685" cy="461665"/>
          </a:xfrm>
          <a:prstGeom prst="rect">
            <a:avLst/>
          </a:prstGeom>
          <a:noFill/>
        </p:spPr>
        <p:txBody>
          <a:bodyPr wrap="square">
            <a:spAutoFit/>
          </a:bodyPr>
          <a:lstStyle/>
          <a:p>
            <a:r>
              <a:rPr lang="en-SG" sz="1200" b="0" i="1" dirty="0">
                <a:solidFill>
                  <a:srgbClr val="333333"/>
                </a:solidFill>
                <a:effectLst/>
                <a:latin typeface="+mj-lt"/>
              </a:rPr>
              <a:t>Bo Wei, </a:t>
            </a:r>
            <a:r>
              <a:rPr lang="en-SG" sz="1200" b="1" i="1" dirty="0">
                <a:solidFill>
                  <a:srgbClr val="333333"/>
                </a:solidFill>
                <a:effectLst/>
                <a:latin typeface="+mj-lt"/>
              </a:rPr>
              <a:t>Ambuj Varshney, </a:t>
            </a:r>
            <a:r>
              <a:rPr lang="en-SG" sz="1200" b="0" i="1" dirty="0">
                <a:solidFill>
                  <a:srgbClr val="333333"/>
                </a:solidFill>
                <a:effectLst/>
                <a:latin typeface="+mj-lt"/>
              </a:rPr>
              <a:t>Neal Patwari, Wen Hu, Thiemo Voigt, and Chun Tung Chou. 2015. DRTI: directional radio tomographic imaging. In Proceedings of the 14th International Conference on Information Processing in Sensor Networks (IPSN '15)</a:t>
            </a:r>
            <a:endParaRPr lang="en-US" sz="1200" dirty="0">
              <a:latin typeface="+mj-lt"/>
            </a:endParaRPr>
          </a:p>
        </p:txBody>
      </p:sp>
    </p:spTree>
    <p:extLst>
      <p:ext uri="{BB962C8B-B14F-4D97-AF65-F5344CB8AC3E}">
        <p14:creationId xmlns:p14="http://schemas.microsoft.com/office/powerpoint/2010/main" val="1446907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Tomographic Imaging</a:t>
            </a:r>
          </a:p>
        </p:txBody>
      </p:sp>
      <p:sp>
        <p:nvSpPr>
          <p:cNvPr id="6" name="Slide Number Placeholder 5">
            <a:extLst>
              <a:ext uri="{FF2B5EF4-FFF2-40B4-BE49-F238E27FC236}">
                <a16:creationId xmlns:a16="http://schemas.microsoft.com/office/drawing/2014/main" id="{B60CD20E-52BD-234E-8ED0-7731EA50267A}"/>
              </a:ext>
            </a:extLst>
          </p:cNvPr>
          <p:cNvSpPr>
            <a:spLocks noGrp="1"/>
          </p:cNvSpPr>
          <p:nvPr>
            <p:ph type="sldNum" sz="quarter" idx="12"/>
          </p:nvPr>
        </p:nvSpPr>
        <p:spPr/>
        <p:txBody>
          <a:bodyPr/>
          <a:lstStyle/>
          <a:p>
            <a:fld id="{D515FBCA-96ED-FA46-8A28-FCEFFEE513CD}" type="slidenum">
              <a:rPr lang="en-US" smtClean="0"/>
              <a:t>47</a:t>
            </a:fld>
            <a:endParaRPr lang="en-US"/>
          </a:p>
        </p:txBody>
      </p:sp>
      <p:pic>
        <p:nvPicPr>
          <p:cNvPr id="9" name="Online Media 8" descr="Two person tracking in an apartment using radio tomographic vision">
            <a:hlinkClick r:id="" action="ppaction://media"/>
            <a:extLst>
              <a:ext uri="{FF2B5EF4-FFF2-40B4-BE49-F238E27FC236}">
                <a16:creationId xmlns:a16="http://schemas.microsoft.com/office/drawing/2014/main" id="{CDD25945-68C7-F4E8-8B73-A059DB028A7D}"/>
              </a:ext>
            </a:extLst>
          </p:cNvPr>
          <p:cNvPicPr>
            <a:picLocks noRot="1" noChangeAspect="1"/>
          </p:cNvPicPr>
          <p:nvPr>
            <a:videoFile r:link="rId1"/>
          </p:nvPr>
        </p:nvPicPr>
        <p:blipFill>
          <a:blip r:embed="rId3"/>
          <a:stretch>
            <a:fillRect/>
          </a:stretch>
        </p:blipFill>
        <p:spPr>
          <a:xfrm>
            <a:off x="2138274" y="1617703"/>
            <a:ext cx="7915451" cy="4472230"/>
          </a:xfrm>
          <a:prstGeom prst="rect">
            <a:avLst/>
          </a:prstGeom>
        </p:spPr>
      </p:pic>
    </p:spTree>
    <p:extLst>
      <p:ext uri="{BB962C8B-B14F-4D97-AF65-F5344CB8AC3E}">
        <p14:creationId xmlns:p14="http://schemas.microsoft.com/office/powerpoint/2010/main" val="1202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Tomographic Imaging</a:t>
            </a:r>
          </a:p>
        </p:txBody>
      </p:sp>
      <p:sp>
        <p:nvSpPr>
          <p:cNvPr id="6" name="Slide Number Placeholder 5">
            <a:extLst>
              <a:ext uri="{FF2B5EF4-FFF2-40B4-BE49-F238E27FC236}">
                <a16:creationId xmlns:a16="http://schemas.microsoft.com/office/drawing/2014/main" id="{B60CD20E-52BD-234E-8ED0-7731EA50267A}"/>
              </a:ext>
            </a:extLst>
          </p:cNvPr>
          <p:cNvSpPr>
            <a:spLocks noGrp="1"/>
          </p:cNvSpPr>
          <p:nvPr>
            <p:ph type="sldNum" sz="quarter" idx="12"/>
          </p:nvPr>
        </p:nvSpPr>
        <p:spPr/>
        <p:txBody>
          <a:bodyPr/>
          <a:lstStyle/>
          <a:p>
            <a:fld id="{D515FBCA-96ED-FA46-8A28-FCEFFEE513CD}" type="slidenum">
              <a:rPr lang="en-US" smtClean="0"/>
              <a:t>48</a:t>
            </a:fld>
            <a:endParaRPr lang="en-US"/>
          </a:p>
        </p:txBody>
      </p:sp>
      <p:pic>
        <p:nvPicPr>
          <p:cNvPr id="8" name="Online Media 7" descr="Through-Wall Tracking With Wireless Networks (with description)">
            <a:hlinkClick r:id="" action="ppaction://media"/>
            <a:extLst>
              <a:ext uri="{FF2B5EF4-FFF2-40B4-BE49-F238E27FC236}">
                <a16:creationId xmlns:a16="http://schemas.microsoft.com/office/drawing/2014/main" id="{5136AB03-BC3B-B14D-5A0A-ED33F3E4F080}"/>
              </a:ext>
            </a:extLst>
          </p:cNvPr>
          <p:cNvPicPr>
            <a:picLocks noRot="1" noChangeAspect="1"/>
          </p:cNvPicPr>
          <p:nvPr>
            <a:videoFile r:link="rId1"/>
          </p:nvPr>
        </p:nvPicPr>
        <p:blipFill>
          <a:blip r:embed="rId3"/>
          <a:stretch>
            <a:fillRect/>
          </a:stretch>
        </p:blipFill>
        <p:spPr>
          <a:xfrm>
            <a:off x="1986809" y="1473101"/>
            <a:ext cx="8218381" cy="4643385"/>
          </a:xfrm>
          <a:prstGeom prst="rect">
            <a:avLst/>
          </a:prstGeom>
        </p:spPr>
      </p:pic>
    </p:spTree>
    <p:extLst>
      <p:ext uri="{BB962C8B-B14F-4D97-AF65-F5344CB8AC3E}">
        <p14:creationId xmlns:p14="http://schemas.microsoft.com/office/powerpoint/2010/main" val="395093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Directional Radio Tomographic Imaging</a:t>
            </a:r>
          </a:p>
        </p:txBody>
      </p:sp>
      <p:sp>
        <p:nvSpPr>
          <p:cNvPr id="3" name="Content Placeholder 2"/>
          <p:cNvSpPr>
            <a:spLocks noGrp="1"/>
          </p:cNvSpPr>
          <p:nvPr>
            <p:ph idx="1"/>
          </p:nvPr>
        </p:nvSpPr>
        <p:spPr/>
        <p:txBody>
          <a:bodyPr>
            <a:normAutofit/>
          </a:bodyPr>
          <a:lstStyle/>
          <a:p>
            <a:endParaRPr lang="en-US" dirty="0"/>
          </a:p>
          <a:p>
            <a:pPr marL="0"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a:p>
            <a:pPr marL="0" indent="0">
              <a:buNone/>
            </a:pPr>
            <a:r>
              <a:rPr lang="en-US" dirty="0">
                <a:latin typeface="+mj-lt"/>
              </a:rPr>
              <a:t>Widely used RTI methods with omnidirectional antennas:</a:t>
            </a:r>
          </a:p>
          <a:p>
            <a:pPr lvl="1"/>
            <a:r>
              <a:rPr lang="en-US" dirty="0" err="1">
                <a:latin typeface="+mj-lt"/>
              </a:rPr>
              <a:t>mRTI</a:t>
            </a:r>
            <a:r>
              <a:rPr lang="en-US" dirty="0">
                <a:latin typeface="+mj-lt"/>
              </a:rPr>
              <a:t> [1] – Mean</a:t>
            </a:r>
          </a:p>
          <a:p>
            <a:pPr lvl="1"/>
            <a:r>
              <a:rPr lang="en-US" dirty="0" err="1">
                <a:latin typeface="+mj-lt"/>
              </a:rPr>
              <a:t>vRTI</a:t>
            </a:r>
            <a:r>
              <a:rPr lang="en-US" dirty="0">
                <a:latin typeface="+mj-lt"/>
              </a:rPr>
              <a:t> [2]  – Variance</a:t>
            </a:r>
          </a:p>
          <a:p>
            <a:pPr lvl="1"/>
            <a:r>
              <a:rPr lang="en-US" dirty="0" err="1">
                <a:latin typeface="+mj-lt"/>
              </a:rPr>
              <a:t>cRTI</a:t>
            </a:r>
            <a:r>
              <a:rPr lang="en-US" dirty="0">
                <a:latin typeface="+mj-lt"/>
              </a:rPr>
              <a:t> [3]  – Multiple channel (mean or variance)</a:t>
            </a:r>
          </a:p>
          <a:p>
            <a:pPr lvl="1"/>
            <a:endParaRPr lang="en-US" dirty="0">
              <a:latin typeface="+mj-lt"/>
            </a:endParaRPr>
          </a:p>
          <a:p>
            <a:pPr marL="0" indent="0">
              <a:buNone/>
            </a:pPr>
            <a:endParaRPr lang="en-US" dirty="0">
              <a:latin typeface="+mj-lt"/>
            </a:endParaRPr>
          </a:p>
        </p:txBody>
      </p:sp>
      <p:sp>
        <p:nvSpPr>
          <p:cNvPr id="6" name="Slide Number Placeholder 5">
            <a:extLst>
              <a:ext uri="{FF2B5EF4-FFF2-40B4-BE49-F238E27FC236}">
                <a16:creationId xmlns:a16="http://schemas.microsoft.com/office/drawing/2014/main" id="{B60CD20E-52BD-234E-8ED0-7731EA50267A}"/>
              </a:ext>
            </a:extLst>
          </p:cNvPr>
          <p:cNvSpPr>
            <a:spLocks noGrp="1"/>
          </p:cNvSpPr>
          <p:nvPr>
            <p:ph type="sldNum" sz="quarter" idx="12"/>
          </p:nvPr>
        </p:nvSpPr>
        <p:spPr/>
        <p:txBody>
          <a:bodyPr/>
          <a:lstStyle/>
          <a:p>
            <a:fld id="{D515FBCA-96ED-FA46-8A28-FCEFFEE513CD}" type="slidenum">
              <a:rPr lang="en-US" smtClean="0"/>
              <a:t>49</a:t>
            </a:fld>
            <a:endParaRPr lang="en-US"/>
          </a:p>
        </p:txBody>
      </p:sp>
      <p:sp>
        <p:nvSpPr>
          <p:cNvPr id="7" name="TextBox 6">
            <a:extLst>
              <a:ext uri="{FF2B5EF4-FFF2-40B4-BE49-F238E27FC236}">
                <a16:creationId xmlns:a16="http://schemas.microsoft.com/office/drawing/2014/main" id="{264B23EB-70BF-5A46-96E3-6FFF2C61DEAD}"/>
              </a:ext>
            </a:extLst>
          </p:cNvPr>
          <p:cNvSpPr txBox="1"/>
          <p:nvPr/>
        </p:nvSpPr>
        <p:spPr>
          <a:xfrm>
            <a:off x="93418" y="6073170"/>
            <a:ext cx="12322293" cy="1569660"/>
          </a:xfrm>
          <a:prstGeom prst="rect">
            <a:avLst/>
          </a:prstGeom>
          <a:noFill/>
        </p:spPr>
        <p:txBody>
          <a:bodyPr wrap="square" rtlCol="0">
            <a:spAutoFit/>
          </a:bodyPr>
          <a:lstStyle/>
          <a:p>
            <a:r>
              <a:rPr lang="en-US" sz="1600" dirty="0">
                <a:latin typeface="+mj-lt"/>
                <a:ea typeface="Calibri" charset="0"/>
                <a:cs typeface="Calibri" charset="0"/>
              </a:rPr>
              <a:t>[1] </a:t>
            </a:r>
            <a:r>
              <a:rPr lang="sv-SE" sz="1600" dirty="0">
                <a:latin typeface="+mj-lt"/>
              </a:rPr>
              <a:t>Joey Wilson et al. ”Radio </a:t>
            </a:r>
            <a:r>
              <a:rPr lang="sv-SE" sz="1600" dirty="0" err="1">
                <a:latin typeface="+mj-lt"/>
              </a:rPr>
              <a:t>tomographic</a:t>
            </a:r>
            <a:r>
              <a:rPr lang="sv-SE" sz="1600" dirty="0">
                <a:latin typeface="+mj-lt"/>
              </a:rPr>
              <a:t> </a:t>
            </a:r>
            <a:r>
              <a:rPr lang="sv-SE" sz="1600" dirty="0" err="1">
                <a:latin typeface="+mj-lt"/>
              </a:rPr>
              <a:t>imaging</a:t>
            </a:r>
            <a:r>
              <a:rPr lang="sv-SE" sz="1600" dirty="0">
                <a:latin typeface="+mj-lt"/>
              </a:rPr>
              <a:t> </a:t>
            </a:r>
            <a:r>
              <a:rPr lang="sv-SE" sz="1600" dirty="0" err="1">
                <a:latin typeface="+mj-lt"/>
              </a:rPr>
              <a:t>with</a:t>
            </a:r>
            <a:r>
              <a:rPr lang="sv-SE" sz="1600" dirty="0">
                <a:latin typeface="+mj-lt"/>
              </a:rPr>
              <a:t> </a:t>
            </a:r>
            <a:r>
              <a:rPr lang="sv-SE" sz="1600" dirty="0" err="1">
                <a:latin typeface="+mj-lt"/>
              </a:rPr>
              <a:t>wireless</a:t>
            </a:r>
            <a:r>
              <a:rPr lang="sv-SE" sz="1600" dirty="0">
                <a:latin typeface="+mj-lt"/>
              </a:rPr>
              <a:t> </a:t>
            </a:r>
            <a:r>
              <a:rPr lang="sv-SE" sz="1600" dirty="0" err="1">
                <a:latin typeface="+mj-lt"/>
              </a:rPr>
              <a:t>networks</a:t>
            </a:r>
            <a:r>
              <a:rPr lang="sv-SE" sz="1600" dirty="0">
                <a:latin typeface="+mj-lt"/>
              </a:rPr>
              <a:t>” in IEEE TMC 2010</a:t>
            </a:r>
          </a:p>
          <a:p>
            <a:r>
              <a:rPr lang="sv-SE" sz="1600" dirty="0">
                <a:latin typeface="+mj-lt"/>
              </a:rPr>
              <a:t>[2] Joey Wilson et al. ”</a:t>
            </a:r>
            <a:r>
              <a:rPr lang="sv-SE" sz="1600" dirty="0" err="1">
                <a:latin typeface="+mj-lt"/>
              </a:rPr>
              <a:t>See-through</a:t>
            </a:r>
            <a:r>
              <a:rPr lang="sv-SE" sz="1600" dirty="0">
                <a:latin typeface="+mj-lt"/>
              </a:rPr>
              <a:t> </a:t>
            </a:r>
            <a:r>
              <a:rPr lang="sv-SE" sz="1600" dirty="0" err="1">
                <a:latin typeface="+mj-lt"/>
              </a:rPr>
              <a:t>walls</a:t>
            </a:r>
            <a:r>
              <a:rPr lang="sv-SE" sz="1600" dirty="0">
                <a:latin typeface="+mj-lt"/>
              </a:rPr>
              <a:t>: Motion </a:t>
            </a:r>
            <a:r>
              <a:rPr lang="sv-SE" sz="1600" dirty="0" err="1">
                <a:latin typeface="+mj-lt"/>
              </a:rPr>
              <a:t>tracking</a:t>
            </a:r>
            <a:r>
              <a:rPr lang="sv-SE" sz="1600" dirty="0">
                <a:latin typeface="+mj-lt"/>
              </a:rPr>
              <a:t> </a:t>
            </a:r>
            <a:r>
              <a:rPr lang="sv-SE" sz="1600" dirty="0" err="1">
                <a:latin typeface="+mj-lt"/>
              </a:rPr>
              <a:t>using</a:t>
            </a:r>
            <a:r>
              <a:rPr lang="sv-SE" sz="1600" dirty="0">
                <a:latin typeface="+mj-lt"/>
              </a:rPr>
              <a:t> </a:t>
            </a:r>
            <a:r>
              <a:rPr lang="sv-SE" sz="1600" dirty="0" err="1">
                <a:latin typeface="+mj-lt"/>
              </a:rPr>
              <a:t>variance-based</a:t>
            </a:r>
            <a:r>
              <a:rPr lang="sv-SE" sz="1600" dirty="0">
                <a:latin typeface="+mj-lt"/>
              </a:rPr>
              <a:t> radio </a:t>
            </a:r>
            <a:r>
              <a:rPr lang="sv-SE" sz="1600" dirty="0" err="1">
                <a:latin typeface="+mj-lt"/>
              </a:rPr>
              <a:t>tomography</a:t>
            </a:r>
            <a:r>
              <a:rPr lang="sv-SE" sz="1600" dirty="0">
                <a:latin typeface="+mj-lt"/>
              </a:rPr>
              <a:t> </a:t>
            </a:r>
            <a:r>
              <a:rPr lang="sv-SE" sz="1600" dirty="0" err="1">
                <a:latin typeface="+mj-lt"/>
              </a:rPr>
              <a:t>networks</a:t>
            </a:r>
            <a:r>
              <a:rPr lang="sv-SE" sz="1600" dirty="0">
                <a:latin typeface="+mj-lt"/>
              </a:rPr>
              <a:t>” in IEEE TMC 2011</a:t>
            </a:r>
          </a:p>
          <a:p>
            <a:r>
              <a:rPr lang="en-US" sz="1600" dirty="0">
                <a:latin typeface="+mj-lt"/>
                <a:ea typeface="Calibri" charset="0"/>
                <a:cs typeface="Calibri" charset="0"/>
              </a:rPr>
              <a:t>[3]</a:t>
            </a:r>
            <a:r>
              <a:rPr lang="sv-SE" sz="1600" dirty="0">
                <a:latin typeface="+mj-lt"/>
              </a:rPr>
              <a:t> Ossi </a:t>
            </a:r>
            <a:r>
              <a:rPr lang="sv-SE" sz="1600" dirty="0" err="1">
                <a:latin typeface="+mj-lt"/>
              </a:rPr>
              <a:t>Kaltiokallio</a:t>
            </a:r>
            <a:r>
              <a:rPr lang="sv-SE" sz="1600" dirty="0">
                <a:latin typeface="+mj-lt"/>
              </a:rPr>
              <a:t> et al. ”</a:t>
            </a:r>
            <a:r>
              <a:rPr lang="sv-SE" sz="1600" dirty="0" err="1">
                <a:latin typeface="+mj-lt"/>
              </a:rPr>
              <a:t>Enhancing</a:t>
            </a:r>
            <a:r>
              <a:rPr lang="sv-SE" sz="1600" dirty="0">
                <a:latin typeface="+mj-lt"/>
              </a:rPr>
              <a:t> the </a:t>
            </a:r>
            <a:r>
              <a:rPr lang="sv-SE" sz="1600" dirty="0" err="1">
                <a:latin typeface="+mj-lt"/>
              </a:rPr>
              <a:t>accuracy</a:t>
            </a:r>
            <a:r>
              <a:rPr lang="sv-SE" sz="1600" dirty="0">
                <a:latin typeface="+mj-lt"/>
              </a:rPr>
              <a:t> </a:t>
            </a:r>
            <a:r>
              <a:rPr lang="sv-SE" sz="1600" dirty="0" err="1">
                <a:latin typeface="+mj-lt"/>
              </a:rPr>
              <a:t>of</a:t>
            </a:r>
            <a:r>
              <a:rPr lang="sv-SE" sz="1600" dirty="0">
                <a:latin typeface="+mj-lt"/>
              </a:rPr>
              <a:t> radio </a:t>
            </a:r>
            <a:r>
              <a:rPr lang="sv-SE" sz="1600" dirty="0" err="1">
                <a:latin typeface="+mj-lt"/>
              </a:rPr>
              <a:t>tomographic</a:t>
            </a:r>
            <a:r>
              <a:rPr lang="sv-SE" sz="1600" dirty="0">
                <a:latin typeface="+mj-lt"/>
              </a:rPr>
              <a:t> </a:t>
            </a:r>
            <a:r>
              <a:rPr lang="sv-SE" sz="1600" dirty="0" err="1">
                <a:latin typeface="+mj-lt"/>
              </a:rPr>
              <a:t>imaging</a:t>
            </a:r>
            <a:r>
              <a:rPr lang="sv-SE" sz="1600" dirty="0">
                <a:latin typeface="+mj-lt"/>
              </a:rPr>
              <a:t> </a:t>
            </a:r>
            <a:r>
              <a:rPr lang="sv-SE" sz="1600" dirty="0" err="1">
                <a:latin typeface="+mj-lt"/>
              </a:rPr>
              <a:t>using</a:t>
            </a:r>
            <a:r>
              <a:rPr lang="sv-SE" sz="1600" dirty="0">
                <a:latin typeface="+mj-lt"/>
              </a:rPr>
              <a:t> </a:t>
            </a:r>
            <a:r>
              <a:rPr lang="sv-SE" sz="1600" dirty="0" err="1">
                <a:latin typeface="+mj-lt"/>
              </a:rPr>
              <a:t>channel</a:t>
            </a:r>
            <a:r>
              <a:rPr lang="sv-SE" sz="1600" dirty="0">
                <a:latin typeface="+mj-lt"/>
              </a:rPr>
              <a:t> </a:t>
            </a:r>
            <a:r>
              <a:rPr lang="sv-SE" sz="1600" dirty="0" err="1">
                <a:latin typeface="+mj-lt"/>
              </a:rPr>
              <a:t>diversity</a:t>
            </a:r>
            <a:r>
              <a:rPr lang="sv-SE" sz="1600" dirty="0">
                <a:latin typeface="+mj-lt"/>
              </a:rPr>
              <a:t>” In IEEE MASS 2012 </a:t>
            </a:r>
            <a:endParaRPr lang="en-US" sz="1600" dirty="0">
              <a:latin typeface="+mj-lt"/>
              <a:ea typeface="Calibri" charset="0"/>
              <a:cs typeface="Calibri" charset="0"/>
            </a:endParaRPr>
          </a:p>
          <a:p>
            <a:r>
              <a:rPr lang="sv-SE" sz="1600" dirty="0">
                <a:latin typeface="+mj-lt"/>
              </a:rPr>
              <a:t> </a:t>
            </a:r>
          </a:p>
          <a:p>
            <a:endParaRPr lang="en-US" sz="1600" dirty="0">
              <a:latin typeface="+mj-lt"/>
              <a:ea typeface="Calibri" charset="0"/>
              <a:cs typeface="Calibri" charset="0"/>
            </a:endParaRPr>
          </a:p>
          <a:p>
            <a:endParaRPr lang="en-US" sz="1600" dirty="0">
              <a:latin typeface="+mj-lt"/>
              <a:ea typeface="Calibri" charset="0"/>
              <a:cs typeface="Calibri" charset="0"/>
            </a:endParaRPr>
          </a:p>
        </p:txBody>
      </p:sp>
      <p:pic>
        <p:nvPicPr>
          <p:cNvPr id="5" name="Picture 4">
            <a:extLst>
              <a:ext uri="{FF2B5EF4-FFF2-40B4-BE49-F238E27FC236}">
                <a16:creationId xmlns:a16="http://schemas.microsoft.com/office/drawing/2014/main" id="{04BD51AD-DA9B-3342-9213-47A7DC8C5740}"/>
              </a:ext>
            </a:extLst>
          </p:cNvPr>
          <p:cNvPicPr>
            <a:picLocks noChangeAspect="1"/>
          </p:cNvPicPr>
          <p:nvPr/>
        </p:nvPicPr>
        <p:blipFill>
          <a:blip r:embed="rId2"/>
          <a:stretch>
            <a:fillRect/>
          </a:stretch>
        </p:blipFill>
        <p:spPr>
          <a:xfrm>
            <a:off x="2489413" y="1411488"/>
            <a:ext cx="2355798" cy="2963745"/>
          </a:xfrm>
          <a:prstGeom prst="rect">
            <a:avLst/>
          </a:prstGeom>
        </p:spPr>
      </p:pic>
      <p:pic>
        <p:nvPicPr>
          <p:cNvPr id="9" name="Picture 8">
            <a:extLst>
              <a:ext uri="{FF2B5EF4-FFF2-40B4-BE49-F238E27FC236}">
                <a16:creationId xmlns:a16="http://schemas.microsoft.com/office/drawing/2014/main" id="{1BA0928E-950D-514E-A4B9-B51ABD73AC43}"/>
              </a:ext>
            </a:extLst>
          </p:cNvPr>
          <p:cNvPicPr>
            <a:picLocks noChangeAspect="1"/>
          </p:cNvPicPr>
          <p:nvPr/>
        </p:nvPicPr>
        <p:blipFill>
          <a:blip r:embed="rId3"/>
          <a:stretch>
            <a:fillRect/>
          </a:stretch>
        </p:blipFill>
        <p:spPr>
          <a:xfrm>
            <a:off x="6450945" y="1411487"/>
            <a:ext cx="2288248" cy="2963745"/>
          </a:xfrm>
          <a:prstGeom prst="rect">
            <a:avLst/>
          </a:prstGeom>
        </p:spPr>
      </p:pic>
    </p:spTree>
    <p:extLst>
      <p:ext uri="{BB962C8B-B14F-4D97-AF65-F5344CB8AC3E}">
        <p14:creationId xmlns:p14="http://schemas.microsoft.com/office/powerpoint/2010/main" val="2666137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Tutorials</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p>
          <a:p>
            <a:r>
              <a:rPr lang="en-SG" dirty="0">
                <a:latin typeface="+mj-lt"/>
              </a:rPr>
              <a:t>Solutions to all the tutorials are available (except this week)</a:t>
            </a:r>
          </a:p>
          <a:p>
            <a:endParaRPr lang="en-SG" dirty="0">
              <a:latin typeface="+mj-lt"/>
            </a:endParaRPr>
          </a:p>
          <a:p>
            <a:r>
              <a:rPr lang="en-SG" dirty="0">
                <a:latin typeface="+mj-lt"/>
              </a:rPr>
              <a:t>Tutorial 4 </a:t>
            </a:r>
          </a:p>
          <a:p>
            <a:pPr lvl="1"/>
            <a:r>
              <a:rPr lang="en-SG" dirty="0">
                <a:latin typeface="+mj-lt"/>
              </a:rPr>
              <a:t>Calculation of power consumption for wireless technologies</a:t>
            </a:r>
          </a:p>
          <a:p>
            <a:pPr lvl="1"/>
            <a:r>
              <a:rPr lang="en-SG" dirty="0">
                <a:latin typeface="+mj-lt"/>
              </a:rPr>
              <a:t>Battery capacity</a:t>
            </a:r>
          </a:p>
          <a:p>
            <a:pPr lvl="1"/>
            <a:r>
              <a:rPr lang="en-SG" dirty="0">
                <a:latin typeface="+mj-lt"/>
              </a:rPr>
              <a:t>Low-Power Backscatter like communication</a:t>
            </a: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3563987796"/>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Directional Radio Tomographic Imaging </a:t>
            </a:r>
          </a:p>
        </p:txBody>
      </p:sp>
      <p:sp>
        <p:nvSpPr>
          <p:cNvPr id="10" name="TextBox 9">
            <a:extLst>
              <a:ext uri="{FF2B5EF4-FFF2-40B4-BE49-F238E27FC236}">
                <a16:creationId xmlns:a16="http://schemas.microsoft.com/office/drawing/2014/main" id="{2E3C78F2-F7FF-3D44-B604-945D0FA8C743}"/>
              </a:ext>
            </a:extLst>
          </p:cNvPr>
          <p:cNvSpPr txBox="1"/>
          <p:nvPr/>
        </p:nvSpPr>
        <p:spPr>
          <a:xfrm>
            <a:off x="4704712" y="4800189"/>
            <a:ext cx="1969948" cy="369332"/>
          </a:xfrm>
          <a:prstGeom prst="rect">
            <a:avLst/>
          </a:prstGeom>
          <a:noFill/>
        </p:spPr>
        <p:txBody>
          <a:bodyPr wrap="square" rtlCol="0">
            <a:spAutoFit/>
          </a:bodyPr>
          <a:lstStyle/>
          <a:p>
            <a:r>
              <a:rPr lang="en-US" dirty="0" err="1">
                <a:latin typeface="+mj-lt"/>
              </a:rPr>
              <a:t>cRTI</a:t>
            </a:r>
            <a:r>
              <a:rPr lang="en-US" dirty="0">
                <a:latin typeface="+mj-lt"/>
              </a:rPr>
              <a:t> - mean(NLOS)</a:t>
            </a:r>
          </a:p>
        </p:txBody>
      </p:sp>
      <p:sp>
        <p:nvSpPr>
          <p:cNvPr id="11" name="TextBox 10">
            <a:extLst>
              <a:ext uri="{FF2B5EF4-FFF2-40B4-BE49-F238E27FC236}">
                <a16:creationId xmlns:a16="http://schemas.microsoft.com/office/drawing/2014/main" id="{23E366C9-EDB1-F941-AC7D-FD0CCAE0A938}"/>
              </a:ext>
            </a:extLst>
          </p:cNvPr>
          <p:cNvSpPr txBox="1"/>
          <p:nvPr/>
        </p:nvSpPr>
        <p:spPr>
          <a:xfrm>
            <a:off x="1424532" y="4800189"/>
            <a:ext cx="1423764" cy="369332"/>
          </a:xfrm>
          <a:prstGeom prst="rect">
            <a:avLst/>
          </a:prstGeom>
          <a:noFill/>
        </p:spPr>
        <p:txBody>
          <a:bodyPr wrap="square" rtlCol="0">
            <a:spAutoFit/>
          </a:bodyPr>
          <a:lstStyle/>
          <a:p>
            <a:r>
              <a:rPr lang="en-US" dirty="0" err="1">
                <a:latin typeface="+mj-lt"/>
              </a:rPr>
              <a:t>mRTI</a:t>
            </a:r>
            <a:r>
              <a:rPr lang="en-US" dirty="0">
                <a:latin typeface="+mj-lt"/>
              </a:rPr>
              <a:t> (NLOS)</a:t>
            </a:r>
          </a:p>
        </p:txBody>
      </p:sp>
      <p:sp>
        <p:nvSpPr>
          <p:cNvPr id="12" name="TextBox 11">
            <a:extLst>
              <a:ext uri="{FF2B5EF4-FFF2-40B4-BE49-F238E27FC236}">
                <a16:creationId xmlns:a16="http://schemas.microsoft.com/office/drawing/2014/main" id="{4F768DE4-3FC3-EF4F-81B8-FB02E294FAFA}"/>
              </a:ext>
            </a:extLst>
          </p:cNvPr>
          <p:cNvSpPr txBox="1"/>
          <p:nvPr/>
        </p:nvSpPr>
        <p:spPr>
          <a:xfrm>
            <a:off x="8357261" y="4800189"/>
            <a:ext cx="1984738" cy="369332"/>
          </a:xfrm>
          <a:prstGeom prst="rect">
            <a:avLst/>
          </a:prstGeom>
          <a:noFill/>
        </p:spPr>
        <p:txBody>
          <a:bodyPr wrap="square" rtlCol="0">
            <a:spAutoFit/>
          </a:bodyPr>
          <a:lstStyle/>
          <a:p>
            <a:r>
              <a:rPr lang="en-US" dirty="0" err="1">
                <a:latin typeface="+mj-lt"/>
              </a:rPr>
              <a:t>dRTI</a:t>
            </a:r>
            <a:r>
              <a:rPr lang="en-US" dirty="0">
                <a:latin typeface="+mj-lt"/>
              </a:rPr>
              <a:t> - mean(</a:t>
            </a:r>
            <a:r>
              <a:rPr lang="en-US" dirty="0" err="1">
                <a:latin typeface="+mj-lt"/>
              </a:rPr>
              <a:t>nLOS</a:t>
            </a:r>
            <a:r>
              <a:rPr lang="en-US" dirty="0">
                <a:latin typeface="+mj-lt"/>
              </a:rPr>
              <a:t>)</a:t>
            </a:r>
          </a:p>
        </p:txBody>
      </p:sp>
      <p:pic>
        <p:nvPicPr>
          <p:cNvPr id="16" name="Picture 15">
            <a:extLst>
              <a:ext uri="{FF2B5EF4-FFF2-40B4-BE49-F238E27FC236}">
                <a16:creationId xmlns:a16="http://schemas.microsoft.com/office/drawing/2014/main" id="{15944112-2B3C-5E4A-A96B-3E067037F6FE}"/>
              </a:ext>
            </a:extLst>
          </p:cNvPr>
          <p:cNvPicPr>
            <a:picLocks noChangeAspect="1"/>
          </p:cNvPicPr>
          <p:nvPr/>
        </p:nvPicPr>
        <p:blipFill>
          <a:blip r:embed="rId2"/>
          <a:stretch>
            <a:fillRect/>
          </a:stretch>
        </p:blipFill>
        <p:spPr>
          <a:xfrm>
            <a:off x="612414" y="2561285"/>
            <a:ext cx="3048000" cy="2159000"/>
          </a:xfrm>
          <a:prstGeom prst="rect">
            <a:avLst/>
          </a:prstGeom>
        </p:spPr>
      </p:pic>
      <p:pic>
        <p:nvPicPr>
          <p:cNvPr id="18" name="Picture 17">
            <a:extLst>
              <a:ext uri="{FF2B5EF4-FFF2-40B4-BE49-F238E27FC236}">
                <a16:creationId xmlns:a16="http://schemas.microsoft.com/office/drawing/2014/main" id="{65D3AFC0-2873-8F41-AC7E-9820C340D743}"/>
              </a:ext>
            </a:extLst>
          </p:cNvPr>
          <p:cNvPicPr>
            <a:picLocks noChangeAspect="1"/>
          </p:cNvPicPr>
          <p:nvPr/>
        </p:nvPicPr>
        <p:blipFill>
          <a:blip r:embed="rId3"/>
          <a:stretch>
            <a:fillRect/>
          </a:stretch>
        </p:blipFill>
        <p:spPr>
          <a:xfrm>
            <a:off x="4210136" y="2574277"/>
            <a:ext cx="2959100" cy="2133017"/>
          </a:xfrm>
          <a:prstGeom prst="rect">
            <a:avLst/>
          </a:prstGeom>
        </p:spPr>
      </p:pic>
      <p:pic>
        <p:nvPicPr>
          <p:cNvPr id="20" name="Picture 19">
            <a:extLst>
              <a:ext uri="{FF2B5EF4-FFF2-40B4-BE49-F238E27FC236}">
                <a16:creationId xmlns:a16="http://schemas.microsoft.com/office/drawing/2014/main" id="{07D42E5E-F9C7-CF49-8258-45D86D968975}"/>
              </a:ext>
            </a:extLst>
          </p:cNvPr>
          <p:cNvPicPr>
            <a:picLocks noChangeAspect="1"/>
          </p:cNvPicPr>
          <p:nvPr/>
        </p:nvPicPr>
        <p:blipFill>
          <a:blip r:embed="rId4"/>
          <a:stretch>
            <a:fillRect/>
          </a:stretch>
        </p:blipFill>
        <p:spPr>
          <a:xfrm>
            <a:off x="7870080" y="2561285"/>
            <a:ext cx="2959100" cy="2209800"/>
          </a:xfrm>
          <a:prstGeom prst="rect">
            <a:avLst/>
          </a:prstGeom>
        </p:spPr>
      </p:pic>
      <p:sp>
        <p:nvSpPr>
          <p:cNvPr id="21" name="Slide Number Placeholder 20">
            <a:extLst>
              <a:ext uri="{FF2B5EF4-FFF2-40B4-BE49-F238E27FC236}">
                <a16:creationId xmlns:a16="http://schemas.microsoft.com/office/drawing/2014/main" id="{48C79E9D-1E2C-004A-B9D5-FC3F518BF298}"/>
              </a:ext>
            </a:extLst>
          </p:cNvPr>
          <p:cNvSpPr>
            <a:spLocks noGrp="1"/>
          </p:cNvSpPr>
          <p:nvPr>
            <p:ph type="sldNum" sz="quarter" idx="12"/>
          </p:nvPr>
        </p:nvSpPr>
        <p:spPr/>
        <p:txBody>
          <a:bodyPr/>
          <a:lstStyle/>
          <a:p>
            <a:fld id="{D515FBCA-96ED-FA46-8A28-FCEFFEE513CD}" type="slidenum">
              <a:rPr lang="en-US" smtClean="0"/>
              <a:t>50</a:t>
            </a:fld>
            <a:endParaRPr lang="en-US"/>
          </a:p>
        </p:txBody>
      </p:sp>
    </p:spTree>
    <p:extLst>
      <p:ext uri="{BB962C8B-B14F-4D97-AF65-F5344CB8AC3E}">
        <p14:creationId xmlns:p14="http://schemas.microsoft.com/office/powerpoint/2010/main" val="622016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Other Ranging Methods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51</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55446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E1EB-C223-4C1F-8E9A-1902BCFE3E05}"/>
              </a:ext>
            </a:extLst>
          </p:cNvPr>
          <p:cNvSpPr>
            <a:spLocks noGrp="1"/>
          </p:cNvSpPr>
          <p:nvPr>
            <p:ph type="title"/>
          </p:nvPr>
        </p:nvSpPr>
        <p:spPr/>
        <p:txBody>
          <a:bodyPr/>
          <a:lstStyle/>
          <a:p>
            <a:r>
              <a:rPr lang="en-US" dirty="0"/>
              <a:t>Time of flight (also known as time of arrival, </a:t>
            </a:r>
            <a:r>
              <a:rPr lang="en-US" dirty="0" err="1"/>
              <a:t>ToA</a:t>
            </a:r>
            <a:r>
              <a:rPr lang="en-US" dirty="0"/>
              <a:t>)</a:t>
            </a:r>
          </a:p>
        </p:txBody>
      </p:sp>
      <p:sp>
        <p:nvSpPr>
          <p:cNvPr id="3" name="Content Placeholder 2">
            <a:extLst>
              <a:ext uri="{FF2B5EF4-FFF2-40B4-BE49-F238E27FC236}">
                <a16:creationId xmlns:a16="http://schemas.microsoft.com/office/drawing/2014/main" id="{661E32F1-E248-4A3F-BBB5-0658E425FD8D}"/>
              </a:ext>
            </a:extLst>
          </p:cNvPr>
          <p:cNvSpPr>
            <a:spLocks noGrp="1"/>
          </p:cNvSpPr>
          <p:nvPr>
            <p:ph idx="1"/>
          </p:nvPr>
        </p:nvSpPr>
        <p:spPr/>
        <p:txBody>
          <a:bodyPr>
            <a:normAutofit lnSpcReduction="10000"/>
          </a:bodyPr>
          <a:lstStyle/>
          <a:p>
            <a:r>
              <a:rPr lang="en-US" dirty="0">
                <a:latin typeface="+mj-lt"/>
              </a:rPr>
              <a:t>Determine distance by knowing:</a:t>
            </a:r>
          </a:p>
          <a:p>
            <a:pPr lvl="1"/>
            <a:r>
              <a:rPr lang="en-US" dirty="0">
                <a:latin typeface="+mj-lt"/>
              </a:rPr>
              <a:t>Exact position of infrastructure</a:t>
            </a:r>
          </a:p>
          <a:p>
            <a:pPr lvl="1"/>
            <a:r>
              <a:rPr lang="en-US" dirty="0">
                <a:latin typeface="+mj-lt"/>
              </a:rPr>
              <a:t>Transmit time</a:t>
            </a:r>
          </a:p>
          <a:p>
            <a:pPr lvl="1"/>
            <a:r>
              <a:rPr lang="en-US" dirty="0">
                <a:latin typeface="+mj-lt"/>
              </a:rPr>
              <a:t>Receive time</a:t>
            </a:r>
          </a:p>
          <a:p>
            <a:pPr lvl="1"/>
            <a:r>
              <a:rPr lang="en-US" dirty="0">
                <a:latin typeface="+mj-lt"/>
              </a:rPr>
              <a:t>Signal velocity (i.e. speed of light)</a:t>
            </a:r>
          </a:p>
          <a:p>
            <a:pPr lvl="1"/>
            <a:endParaRPr lang="en-US" dirty="0">
              <a:latin typeface="+mj-lt"/>
            </a:endParaRPr>
          </a:p>
          <a:p>
            <a:r>
              <a:rPr lang="en-US" dirty="0">
                <a:latin typeface="+mj-lt"/>
              </a:rPr>
              <a:t>Infrastructure transmits and device listens</a:t>
            </a:r>
          </a:p>
          <a:p>
            <a:pPr lvl="1"/>
            <a:r>
              <a:rPr lang="en-US" dirty="0">
                <a:latin typeface="+mj-lt"/>
              </a:rPr>
              <a:t>Can happen all the time, but devices only listen when they want a position</a:t>
            </a:r>
          </a:p>
          <a:p>
            <a:pPr lvl="1"/>
            <a:endParaRPr lang="en-US" dirty="0">
              <a:latin typeface="+mj-lt"/>
            </a:endParaRPr>
          </a:p>
          <a:p>
            <a:r>
              <a:rPr lang="en-US" dirty="0">
                <a:latin typeface="+mj-lt"/>
              </a:rPr>
              <a:t>Requires time synchronization between infrastructure and device</a:t>
            </a:r>
          </a:p>
          <a:p>
            <a:pPr lvl="1"/>
            <a:r>
              <a:rPr lang="en-US" dirty="0">
                <a:latin typeface="+mj-lt"/>
              </a:rPr>
              <a:t>Synchronization must be good: 1 </a:t>
            </a:r>
            <a:r>
              <a:rPr lang="en-US" dirty="0" err="1">
                <a:latin typeface="+mj-lt"/>
              </a:rPr>
              <a:t>μs</a:t>
            </a:r>
            <a:r>
              <a:rPr lang="en-US" dirty="0">
                <a:latin typeface="+mj-lt"/>
              </a:rPr>
              <a:t> = 300 meters</a:t>
            </a:r>
          </a:p>
        </p:txBody>
      </p:sp>
      <p:sp>
        <p:nvSpPr>
          <p:cNvPr id="4" name="Slide Number Placeholder 3">
            <a:extLst>
              <a:ext uri="{FF2B5EF4-FFF2-40B4-BE49-F238E27FC236}">
                <a16:creationId xmlns:a16="http://schemas.microsoft.com/office/drawing/2014/main" id="{080490F6-BCA7-47C7-BB8F-68F8DDD30A32}"/>
              </a:ext>
            </a:extLst>
          </p:cNvPr>
          <p:cNvSpPr>
            <a:spLocks noGrp="1"/>
          </p:cNvSpPr>
          <p:nvPr>
            <p:ph type="sldNum" sz="quarter" idx="12"/>
          </p:nvPr>
        </p:nvSpPr>
        <p:spPr/>
        <p:txBody>
          <a:bodyPr/>
          <a:lstStyle/>
          <a:p>
            <a:fld id="{0778C724-3839-4D76-A707-B4C23905D055}" type="slidenum">
              <a:rPr lang="en-US" smtClean="0"/>
              <a:t>52</a:t>
            </a:fld>
            <a:endParaRPr lang="en-US"/>
          </a:p>
        </p:txBody>
      </p:sp>
    </p:spTree>
    <p:extLst>
      <p:ext uri="{BB962C8B-B14F-4D97-AF65-F5344CB8AC3E}">
        <p14:creationId xmlns:p14="http://schemas.microsoft.com/office/powerpoint/2010/main" val="595527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6106" y="1351508"/>
            <a:ext cx="10877190" cy="4893647"/>
          </a:xfrm>
          <a:prstGeom prst="rect">
            <a:avLst/>
          </a:prstGeom>
          <a:noFill/>
        </p:spPr>
        <p:txBody>
          <a:bodyPr wrap="square" rtlCol="0">
            <a:spAutoFit/>
          </a:bodyPr>
          <a:lstStyle/>
          <a:p>
            <a:r>
              <a:rPr lang="en-US" sz="2400" dirty="0">
                <a:latin typeface="+mj-lt"/>
              </a:rPr>
              <a:t>Important Considerations:</a:t>
            </a:r>
          </a:p>
          <a:p>
            <a:pPr marL="457200" indent="-457200">
              <a:buFont typeface="Arial" panose="020B0604020202020204" pitchFamily="34" charset="0"/>
              <a:buChar char="•"/>
            </a:pPr>
            <a:r>
              <a:rPr lang="en-US" sz="2400" dirty="0">
                <a:latin typeface="+mj-lt"/>
              </a:rPr>
              <a:t>Speed of signal propagation </a:t>
            </a:r>
          </a:p>
          <a:p>
            <a:pPr marL="457200" indent="-457200">
              <a:buFont typeface="Arial" panose="020B0604020202020204" pitchFamily="34" charset="0"/>
              <a:buChar char="•"/>
            </a:pPr>
            <a:r>
              <a:rPr lang="en-US" sz="2400" dirty="0">
                <a:latin typeface="+mj-lt"/>
              </a:rPr>
              <a:t>Distance to be measured</a:t>
            </a:r>
          </a:p>
          <a:p>
            <a:pPr marL="457200" indent="-457200">
              <a:buFont typeface="Arial" panose="020B0604020202020204" pitchFamily="34" charset="0"/>
              <a:buChar char="•"/>
            </a:pPr>
            <a:r>
              <a:rPr lang="en-US" sz="2400" dirty="0">
                <a:latin typeface="+mj-lt"/>
              </a:rPr>
              <a:t>Clock accuracy</a:t>
            </a:r>
          </a:p>
          <a:p>
            <a:endParaRPr lang="en-US" sz="2400" dirty="0">
              <a:latin typeface="+mj-lt"/>
            </a:endParaRPr>
          </a:p>
          <a:p>
            <a:r>
              <a:rPr lang="en-US" sz="2400" dirty="0">
                <a:latin typeface="+mj-lt"/>
              </a:rPr>
              <a:t>Example:</a:t>
            </a:r>
          </a:p>
          <a:p>
            <a:pPr marL="457200" indent="-457200">
              <a:buFont typeface="Arial" panose="020B0604020202020204" pitchFamily="34" charset="0"/>
              <a:buChar char="•"/>
            </a:pPr>
            <a:r>
              <a:rPr lang="en-US" sz="2400" dirty="0">
                <a:latin typeface="+mj-lt"/>
              </a:rPr>
              <a:t>Speed of light (c) ~ 3x10</a:t>
            </a:r>
            <a:r>
              <a:rPr lang="en-US" sz="2400" baseline="30000" dirty="0">
                <a:latin typeface="+mj-lt"/>
              </a:rPr>
              <a:t>8</a:t>
            </a:r>
            <a:r>
              <a:rPr lang="en-US" sz="2400" dirty="0">
                <a:latin typeface="+mj-lt"/>
              </a:rPr>
              <a:t> m/s</a:t>
            </a:r>
          </a:p>
          <a:p>
            <a:pPr marL="457200" indent="-457200">
              <a:buFont typeface="Arial" panose="020B0604020202020204" pitchFamily="34" charset="0"/>
              <a:buChar char="•"/>
            </a:pPr>
            <a:r>
              <a:rPr lang="en-US" sz="2400" dirty="0">
                <a:latin typeface="+mj-lt"/>
              </a:rPr>
              <a:t>Distance travel in 1ms = 300m</a:t>
            </a:r>
          </a:p>
          <a:p>
            <a:pPr marL="457200" indent="-457200">
              <a:buFont typeface="Arial" panose="020B0604020202020204" pitchFamily="34" charset="0"/>
              <a:buChar char="•"/>
            </a:pPr>
            <a:r>
              <a:rPr lang="en-US" sz="2400" dirty="0">
                <a:latin typeface="+mj-lt"/>
              </a:rPr>
              <a:t>Clock accuracy needed for meter accuracy (1/c) ~ 3ns</a:t>
            </a:r>
          </a:p>
          <a:p>
            <a:endParaRPr lang="en-US" sz="2400" dirty="0">
              <a:latin typeface="+mj-lt"/>
            </a:endParaRPr>
          </a:p>
          <a:p>
            <a:pPr marL="457200" indent="-457200">
              <a:buFont typeface="Arial" panose="020B0604020202020204" pitchFamily="34" charset="0"/>
              <a:buChar char="•"/>
            </a:pPr>
            <a:r>
              <a:rPr lang="en-US" sz="2400" dirty="0">
                <a:latin typeface="+mj-lt"/>
              </a:rPr>
              <a:t>Speed of sound (v) ~ 330 m/s</a:t>
            </a:r>
          </a:p>
          <a:p>
            <a:pPr marL="457200" indent="-457200">
              <a:buFont typeface="Arial" panose="020B0604020202020204" pitchFamily="34" charset="0"/>
              <a:buChar char="•"/>
            </a:pPr>
            <a:r>
              <a:rPr lang="en-US" sz="2400" dirty="0">
                <a:latin typeface="+mj-lt"/>
              </a:rPr>
              <a:t>Distance travel in 1ms = 0.33m </a:t>
            </a:r>
          </a:p>
          <a:p>
            <a:pPr marL="457200" indent="-457200">
              <a:buFont typeface="Arial" panose="020B0604020202020204" pitchFamily="34" charset="0"/>
              <a:buChar char="•"/>
            </a:pPr>
            <a:r>
              <a:rPr lang="en-US" sz="2400" dirty="0">
                <a:latin typeface="+mj-lt"/>
              </a:rPr>
              <a:t>Clock accuracy needed for meter accuracy = 1/v ~ 3ms</a:t>
            </a:r>
          </a:p>
        </p:txBody>
      </p:sp>
      <p:sp>
        <p:nvSpPr>
          <p:cNvPr id="4" name="Title 1">
            <a:extLst>
              <a:ext uri="{FF2B5EF4-FFF2-40B4-BE49-F238E27FC236}">
                <a16:creationId xmlns:a16="http://schemas.microsoft.com/office/drawing/2014/main" id="{4EBB2F53-8B70-E639-0140-2ED852D49DFF}"/>
              </a:ext>
            </a:extLst>
          </p:cNvPr>
          <p:cNvSpPr txBox="1">
            <a:spLocks/>
          </p:cNvSpPr>
          <p:nvPr/>
        </p:nvSpPr>
        <p:spPr>
          <a:xfrm>
            <a:off x="838200" y="56707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Time of flight (also known as time of arrival, </a:t>
            </a:r>
            <a:r>
              <a:rPr lang="en-US" sz="4000" dirty="0" err="1">
                <a:latin typeface="+mn-lt"/>
              </a:rPr>
              <a:t>ToA</a:t>
            </a:r>
            <a:r>
              <a:rPr lang="en-US" sz="4000" dirty="0">
                <a:latin typeface="+mn-lt"/>
              </a:rPr>
              <a:t>)</a:t>
            </a:r>
          </a:p>
        </p:txBody>
      </p:sp>
    </p:spTree>
    <p:extLst>
      <p:ext uri="{BB962C8B-B14F-4D97-AF65-F5344CB8AC3E}">
        <p14:creationId xmlns:p14="http://schemas.microsoft.com/office/powerpoint/2010/main" val="3293661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4924-771C-4728-B6BD-CBFFE9EDA0F9}"/>
              </a:ext>
            </a:extLst>
          </p:cNvPr>
          <p:cNvSpPr>
            <a:spLocks noGrp="1"/>
          </p:cNvSpPr>
          <p:nvPr>
            <p:ph type="title"/>
          </p:nvPr>
        </p:nvSpPr>
        <p:spPr>
          <a:xfrm>
            <a:off x="838200" y="196830"/>
            <a:ext cx="10515600" cy="1325563"/>
          </a:xfrm>
        </p:spPr>
        <p:txBody>
          <a:bodyPr/>
          <a:lstStyle/>
          <a:p>
            <a:r>
              <a:rPr lang="en-US" dirty="0"/>
              <a:t>Time difference of arrival (</a:t>
            </a:r>
            <a:r>
              <a:rPr lang="en-US" dirty="0" err="1"/>
              <a:t>TDoA</a:t>
            </a:r>
            <a:r>
              <a:rPr lang="en-US" dirty="0"/>
              <a:t>)</a:t>
            </a:r>
          </a:p>
        </p:txBody>
      </p:sp>
      <p:sp>
        <p:nvSpPr>
          <p:cNvPr id="3" name="Content Placeholder 2">
            <a:extLst>
              <a:ext uri="{FF2B5EF4-FFF2-40B4-BE49-F238E27FC236}">
                <a16:creationId xmlns:a16="http://schemas.microsoft.com/office/drawing/2014/main" id="{1045E397-DAD2-43F9-8F36-0AB9D652C2BD}"/>
              </a:ext>
            </a:extLst>
          </p:cNvPr>
          <p:cNvSpPr>
            <a:spLocks noGrp="1"/>
          </p:cNvSpPr>
          <p:nvPr>
            <p:ph idx="1"/>
          </p:nvPr>
        </p:nvSpPr>
        <p:spPr>
          <a:xfrm>
            <a:off x="838200" y="1466597"/>
            <a:ext cx="10515600" cy="4351338"/>
          </a:xfrm>
        </p:spPr>
        <p:txBody>
          <a:bodyPr>
            <a:normAutofit lnSpcReduction="10000"/>
          </a:bodyPr>
          <a:lstStyle/>
          <a:p>
            <a:r>
              <a:rPr lang="en-US" dirty="0">
                <a:latin typeface="+mj-lt"/>
              </a:rPr>
              <a:t>Device transmits and infrastructure receives transmission</a:t>
            </a:r>
          </a:p>
          <a:p>
            <a:pPr lvl="1"/>
            <a:r>
              <a:rPr lang="en-US" dirty="0">
                <a:latin typeface="+mj-lt"/>
              </a:rPr>
              <a:t>Multiple infrastructure nodes receive at different times based on distance</a:t>
            </a:r>
          </a:p>
          <a:p>
            <a:pPr lvl="1"/>
            <a:endParaRPr lang="en-US" dirty="0">
              <a:latin typeface="+mj-lt"/>
            </a:endParaRPr>
          </a:p>
          <a:p>
            <a:r>
              <a:rPr lang="en-US" dirty="0">
                <a:latin typeface="+mj-lt"/>
              </a:rPr>
              <a:t>Determine distance by knowing</a:t>
            </a:r>
          </a:p>
          <a:p>
            <a:pPr lvl="1"/>
            <a:r>
              <a:rPr lang="en-US" dirty="0">
                <a:latin typeface="+mj-lt"/>
              </a:rPr>
              <a:t>Exact position of infrastructure</a:t>
            </a:r>
          </a:p>
          <a:p>
            <a:pPr lvl="1"/>
            <a:r>
              <a:rPr lang="en-US" dirty="0">
                <a:latin typeface="+mj-lt"/>
              </a:rPr>
              <a:t>Time of arrival at two different locations</a:t>
            </a:r>
          </a:p>
          <a:p>
            <a:pPr lvl="1"/>
            <a:r>
              <a:rPr lang="en-US" dirty="0">
                <a:latin typeface="+mj-lt"/>
              </a:rPr>
              <a:t>Signal velocity (i.e. speed of light)</a:t>
            </a:r>
          </a:p>
          <a:p>
            <a:pPr lvl="1"/>
            <a:endParaRPr lang="en-US" dirty="0">
              <a:latin typeface="+mj-lt"/>
            </a:endParaRPr>
          </a:p>
          <a:p>
            <a:r>
              <a:rPr lang="en-US" dirty="0">
                <a:latin typeface="+mj-lt"/>
              </a:rPr>
              <a:t>Doesn’t require synchronization with infrastructure!</a:t>
            </a:r>
          </a:p>
          <a:p>
            <a:pPr lvl="1"/>
            <a:r>
              <a:rPr lang="en-US" dirty="0">
                <a:latin typeface="+mj-lt"/>
              </a:rPr>
              <a:t>Still requires synchronization between infrastructure nodes</a:t>
            </a:r>
          </a:p>
          <a:p>
            <a:pPr lvl="1"/>
            <a:r>
              <a:rPr lang="en-US" dirty="0">
                <a:latin typeface="+mj-lt"/>
              </a:rPr>
              <a:t>Does require device to transmit loud enough for infrastructure to hear it…</a:t>
            </a:r>
          </a:p>
        </p:txBody>
      </p:sp>
      <p:sp>
        <p:nvSpPr>
          <p:cNvPr id="4" name="Slide Number Placeholder 3">
            <a:extLst>
              <a:ext uri="{FF2B5EF4-FFF2-40B4-BE49-F238E27FC236}">
                <a16:creationId xmlns:a16="http://schemas.microsoft.com/office/drawing/2014/main" id="{57F7FC7D-2CF9-4A86-83C5-2A12F4DFF161}"/>
              </a:ext>
            </a:extLst>
          </p:cNvPr>
          <p:cNvSpPr>
            <a:spLocks noGrp="1"/>
          </p:cNvSpPr>
          <p:nvPr>
            <p:ph type="sldNum" sz="quarter" idx="12"/>
          </p:nvPr>
        </p:nvSpPr>
        <p:spPr/>
        <p:txBody>
          <a:bodyPr/>
          <a:lstStyle/>
          <a:p>
            <a:fld id="{0778C724-3839-4D76-A707-B4C23905D055}" type="slidenum">
              <a:rPr lang="en-US" smtClean="0"/>
              <a:t>54</a:t>
            </a:fld>
            <a:endParaRPr lang="en-US"/>
          </a:p>
        </p:txBody>
      </p:sp>
    </p:spTree>
    <p:extLst>
      <p:ext uri="{BB962C8B-B14F-4D97-AF65-F5344CB8AC3E}">
        <p14:creationId xmlns:p14="http://schemas.microsoft.com/office/powerpoint/2010/main" val="4013379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idx="4294967295"/>
          </p:nvPr>
        </p:nvSpPr>
        <p:spPr>
          <a:xfrm>
            <a:off x="838200" y="196850"/>
            <a:ext cx="10515600" cy="1325563"/>
          </a:xfrm>
        </p:spPr>
        <p:txBody>
          <a:bodyPr/>
          <a:lstStyle/>
          <a:p>
            <a:pPr eaLnBrk="1" hangingPunct="1"/>
            <a:r>
              <a:rPr lang="en-US" sz="3600" dirty="0">
                <a:latin typeface="+mn-lt"/>
              </a:rPr>
              <a:t>Time difference of arrival with different mediums</a:t>
            </a:r>
          </a:p>
        </p:txBody>
      </p:sp>
      <p:sp>
        <p:nvSpPr>
          <p:cNvPr id="36868" name="Rectangle 3"/>
          <p:cNvSpPr>
            <a:spLocks noGrp="1" noChangeArrowheads="1"/>
          </p:cNvSpPr>
          <p:nvPr>
            <p:ph type="body" idx="4294967295"/>
          </p:nvPr>
        </p:nvSpPr>
        <p:spPr>
          <a:xfrm>
            <a:off x="838199" y="1374872"/>
            <a:ext cx="10768509" cy="5076415"/>
          </a:xfrm>
        </p:spPr>
        <p:txBody>
          <a:bodyPr>
            <a:normAutofit fontScale="92500" lnSpcReduction="10000"/>
          </a:bodyPr>
          <a:lstStyle/>
          <a:p>
            <a:pPr>
              <a:defRPr/>
            </a:pPr>
            <a:r>
              <a:rPr lang="en-US" dirty="0">
                <a:latin typeface="+mj-lt"/>
              </a:rPr>
              <a:t>Exploit differences in speed, say RF and audio</a:t>
            </a:r>
          </a:p>
          <a:p>
            <a:pPr>
              <a:defRPr/>
            </a:pPr>
            <a:r>
              <a:rPr lang="en-US" dirty="0">
                <a:latin typeface="+mj-lt"/>
              </a:rPr>
              <a:t>Example: Cricket System [1]</a:t>
            </a:r>
          </a:p>
          <a:p>
            <a:pPr lvl="1">
              <a:defRPr/>
            </a:pPr>
            <a:r>
              <a:rPr lang="en-US" dirty="0">
                <a:latin typeface="+mj-lt"/>
              </a:rPr>
              <a:t>In addition to a radio, each node also has a speaker and microphone</a:t>
            </a:r>
          </a:p>
          <a:p>
            <a:pPr marL="0" indent="0">
              <a:buNone/>
              <a:defRPr/>
            </a:pPr>
            <a:endParaRPr lang="en-US" sz="2400" dirty="0">
              <a:latin typeface="+mj-lt"/>
            </a:endParaRPr>
          </a:p>
          <a:p>
            <a:pPr marL="0" indent="0">
              <a:buNone/>
              <a:defRPr/>
            </a:pPr>
            <a:r>
              <a:rPr lang="en-US" dirty="0">
                <a:latin typeface="+mj-lt"/>
              </a:rPr>
              <a:t>How does Cricket works?</a:t>
            </a:r>
          </a:p>
          <a:p>
            <a:pPr>
              <a:defRPr/>
            </a:pPr>
            <a:r>
              <a:rPr lang="en-US" sz="2400" dirty="0">
                <a:latin typeface="+mj-lt"/>
              </a:rPr>
              <a:t>Transmitter sends a radio message, waits some time (optionally) </a:t>
            </a:r>
            <a:r>
              <a:rPr lang="en-US" sz="2400" dirty="0" err="1">
                <a:latin typeface="+mj-lt"/>
              </a:rPr>
              <a:t>t_delay</a:t>
            </a:r>
            <a:r>
              <a:rPr lang="en-US" sz="2400" dirty="0">
                <a:latin typeface="+mj-lt"/>
              </a:rPr>
              <a:t>, sends audio “chirp” sound</a:t>
            </a:r>
          </a:p>
          <a:p>
            <a:pPr>
              <a:defRPr/>
            </a:pPr>
            <a:r>
              <a:rPr lang="en-US" sz="2400" dirty="0">
                <a:latin typeface="+mj-lt"/>
              </a:rPr>
              <a:t>Listener hears the radio signal, record time </a:t>
            </a:r>
            <a:r>
              <a:rPr lang="en-US" sz="2400" dirty="0" err="1">
                <a:latin typeface="+mj-lt"/>
              </a:rPr>
              <a:t>t_radio</a:t>
            </a:r>
            <a:endParaRPr lang="en-US" sz="2400" dirty="0">
              <a:latin typeface="+mj-lt"/>
            </a:endParaRPr>
          </a:p>
          <a:p>
            <a:pPr>
              <a:defRPr/>
            </a:pPr>
            <a:r>
              <a:rPr lang="en-US" sz="2400" dirty="0">
                <a:latin typeface="+mj-lt"/>
              </a:rPr>
              <a:t>Listener hears the audio signal, record time </a:t>
            </a:r>
            <a:r>
              <a:rPr lang="en-US" sz="2400" dirty="0" err="1">
                <a:latin typeface="+mj-lt"/>
              </a:rPr>
              <a:t>t_sound</a:t>
            </a:r>
            <a:endParaRPr lang="en-US" sz="2400" dirty="0">
              <a:latin typeface="+mj-lt"/>
            </a:endParaRPr>
          </a:p>
          <a:p>
            <a:pPr>
              <a:defRPr/>
            </a:pPr>
            <a:endParaRPr lang="en-US" sz="2000" dirty="0">
              <a:latin typeface="+mj-lt"/>
            </a:endParaRPr>
          </a:p>
          <a:p>
            <a:pPr>
              <a:defRPr/>
            </a:pPr>
            <a:endParaRPr lang="en-US" sz="2000" dirty="0">
              <a:latin typeface="+mj-lt"/>
            </a:endParaRPr>
          </a:p>
          <a:p>
            <a:pPr>
              <a:defRPr/>
            </a:pPr>
            <a:endParaRPr lang="en-US" sz="2000" dirty="0">
              <a:latin typeface="+mj-lt"/>
            </a:endParaRPr>
          </a:p>
          <a:p>
            <a:pPr marL="0" indent="0">
              <a:buNone/>
              <a:defRPr/>
            </a:pPr>
            <a:r>
              <a:rPr lang="en-US" sz="2000" dirty="0">
                <a:latin typeface="+mj-lt"/>
              </a:rPr>
              <a:t>[1] http://</a:t>
            </a:r>
            <a:r>
              <a:rPr lang="en-US" sz="2000" dirty="0" err="1">
                <a:latin typeface="+mj-lt"/>
              </a:rPr>
              <a:t>cricket.csail.mit.edu</a:t>
            </a:r>
            <a:r>
              <a:rPr lang="en-US" sz="2000" dirty="0">
                <a:latin typeface="+mj-lt"/>
              </a:rPr>
              <a:t>/</a:t>
            </a:r>
          </a:p>
        </p:txBody>
      </p:sp>
      <p:pic>
        <p:nvPicPr>
          <p:cNvPr id="2" name="Picture 1">
            <a:extLst>
              <a:ext uri="{FF2B5EF4-FFF2-40B4-BE49-F238E27FC236}">
                <a16:creationId xmlns:a16="http://schemas.microsoft.com/office/drawing/2014/main" id="{C33AD4E0-ECC3-24DA-B89C-B8463D94C098}"/>
              </a:ext>
            </a:extLst>
          </p:cNvPr>
          <p:cNvPicPr>
            <a:picLocks noChangeAspect="1"/>
          </p:cNvPicPr>
          <p:nvPr/>
        </p:nvPicPr>
        <p:blipFill>
          <a:blip r:embed="rId3"/>
          <a:stretch>
            <a:fillRect/>
          </a:stretch>
        </p:blipFill>
        <p:spPr>
          <a:xfrm>
            <a:off x="7477883" y="3913079"/>
            <a:ext cx="3651991" cy="2738993"/>
          </a:xfrm>
          <a:prstGeom prst="rect">
            <a:avLst/>
          </a:prstGeom>
        </p:spPr>
      </p:pic>
    </p:spTree>
    <p:extLst>
      <p:ext uri="{BB962C8B-B14F-4D97-AF65-F5344CB8AC3E}">
        <p14:creationId xmlns:p14="http://schemas.microsoft.com/office/powerpoint/2010/main" val="3426411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ChangeArrowheads="1"/>
          </p:cNvSpPr>
          <p:nvPr/>
        </p:nvSpPr>
        <p:spPr bwMode="auto">
          <a:xfrm>
            <a:off x="1695451" y="16652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48133" name="Rectangle 5"/>
          <p:cNvSpPr>
            <a:spLocks noChangeArrowheads="1"/>
          </p:cNvSpPr>
          <p:nvPr/>
        </p:nvSpPr>
        <p:spPr bwMode="auto">
          <a:xfrm>
            <a:off x="1024025" y="4642118"/>
            <a:ext cx="992072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Tx/>
              <a:buChar char="•"/>
            </a:pPr>
            <a:r>
              <a:rPr lang="en-US" sz="2000" dirty="0"/>
              <a:t> </a:t>
            </a:r>
            <a:r>
              <a:rPr lang="en-US" sz="2800" dirty="0">
                <a:latin typeface="+mj-lt"/>
              </a:rPr>
              <a:t>Time diff between signal arrival = d/</a:t>
            </a:r>
            <a:r>
              <a:rPr lang="en-US" sz="2800" dirty="0" err="1">
                <a:latin typeface="+mj-lt"/>
              </a:rPr>
              <a:t>S</a:t>
            </a:r>
            <a:r>
              <a:rPr lang="en-US" sz="2800" baseline="-25000" dirty="0" err="1">
                <a:latin typeface="+mj-lt"/>
              </a:rPr>
              <a:t>Sound</a:t>
            </a:r>
            <a:r>
              <a:rPr lang="en-US" sz="2800" dirty="0">
                <a:latin typeface="+mj-lt"/>
              </a:rPr>
              <a:t> – d/</a:t>
            </a:r>
            <a:r>
              <a:rPr lang="en-US" sz="2800" dirty="0" err="1">
                <a:latin typeface="+mj-lt"/>
              </a:rPr>
              <a:t>S</a:t>
            </a:r>
            <a:r>
              <a:rPr lang="en-US" sz="2800" baseline="-25000" dirty="0" err="1">
                <a:latin typeface="+mj-lt"/>
              </a:rPr>
              <a:t>Radio</a:t>
            </a:r>
            <a:r>
              <a:rPr lang="en-US" sz="2800" dirty="0">
                <a:latin typeface="+mj-lt"/>
              </a:rPr>
              <a:t> + </a:t>
            </a:r>
            <a:r>
              <a:rPr lang="en-US" sz="2800" dirty="0" err="1">
                <a:latin typeface="+mj-lt"/>
              </a:rPr>
              <a:t>t</a:t>
            </a:r>
            <a:r>
              <a:rPr lang="en-US" sz="2800" baseline="-25000" dirty="0" err="1">
                <a:latin typeface="+mj-lt"/>
              </a:rPr>
              <a:t>delay</a:t>
            </a:r>
            <a:endParaRPr lang="en-US" sz="2800" baseline="-25000" dirty="0">
              <a:latin typeface="+mj-lt"/>
            </a:endParaRPr>
          </a:p>
          <a:p>
            <a:pPr>
              <a:buFontTx/>
              <a:buChar char="•"/>
            </a:pPr>
            <a:r>
              <a:rPr lang="en-US" sz="2800" dirty="0">
                <a:latin typeface="+mj-lt"/>
              </a:rPr>
              <a:t> Works well in LOS environment</a:t>
            </a:r>
          </a:p>
          <a:p>
            <a:pPr lvl="1">
              <a:buFontTx/>
              <a:buChar char="•"/>
            </a:pPr>
            <a:r>
              <a:rPr lang="en-US" sz="2400" dirty="0">
                <a:latin typeface="+mj-lt"/>
              </a:rPr>
              <a:t> Cricket (uses ultra sound) can obtain close to cm accuracy</a:t>
            </a:r>
          </a:p>
          <a:p>
            <a:pPr>
              <a:buFontTx/>
              <a:buChar char="•"/>
            </a:pPr>
            <a:r>
              <a:rPr lang="en-US" sz="2800" dirty="0">
                <a:latin typeface="+mj-lt"/>
              </a:rPr>
              <a:t> Requires additional hardware and works better with calibration</a:t>
            </a:r>
          </a:p>
        </p:txBody>
      </p:sp>
      <p:grpSp>
        <p:nvGrpSpPr>
          <p:cNvPr id="48134" name="Group 10"/>
          <p:cNvGrpSpPr>
            <a:grpSpLocks/>
          </p:cNvGrpSpPr>
          <p:nvPr/>
        </p:nvGrpSpPr>
        <p:grpSpPr bwMode="auto">
          <a:xfrm>
            <a:off x="1812190" y="1423141"/>
            <a:ext cx="8567620" cy="3075932"/>
            <a:chOff x="785786" y="1428736"/>
            <a:chExt cx="7251611" cy="3267088"/>
          </a:xfrm>
        </p:grpSpPr>
        <p:pic>
          <p:nvPicPr>
            <p:cNvPr id="481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6" y="1428736"/>
              <a:ext cx="7251611" cy="32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Rectangle 8"/>
            <p:cNvSpPr>
              <a:spLocks noChangeArrowheads="1"/>
            </p:cNvSpPr>
            <p:nvPr/>
          </p:nvSpPr>
          <p:spPr bwMode="auto">
            <a:xfrm>
              <a:off x="4000496" y="1746170"/>
              <a:ext cx="203826" cy="456509"/>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endParaRPr lang="en-SG"/>
            </a:p>
          </p:txBody>
        </p:sp>
      </p:grpSp>
      <p:sp>
        <p:nvSpPr>
          <p:cNvPr id="48135" name="Rectangle 9"/>
          <p:cNvSpPr>
            <a:spLocks noChangeArrowheads="1"/>
          </p:cNvSpPr>
          <p:nvPr/>
        </p:nvSpPr>
        <p:spPr bwMode="auto">
          <a:xfrm>
            <a:off x="13192125" y="285750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endParaRPr lang="en-SG"/>
          </a:p>
        </p:txBody>
      </p:sp>
      <p:sp>
        <p:nvSpPr>
          <p:cNvPr id="2" name="Rectangle 2">
            <a:extLst>
              <a:ext uri="{FF2B5EF4-FFF2-40B4-BE49-F238E27FC236}">
                <a16:creationId xmlns:a16="http://schemas.microsoft.com/office/drawing/2014/main" id="{31C3CB49-ACEB-6998-A9A8-50D9763324A0}"/>
              </a:ext>
            </a:extLst>
          </p:cNvPr>
          <p:cNvSpPr txBox="1">
            <a:spLocks noChangeArrowheads="1"/>
          </p:cNvSpPr>
          <p:nvPr/>
        </p:nvSpPr>
        <p:spPr>
          <a:xfrm>
            <a:off x="838200" y="1968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mn-lt"/>
              </a:rPr>
              <a:t>Time difference of arrival with different mediums</a:t>
            </a:r>
            <a:endParaRPr lang="en-US" sz="3600" dirty="0">
              <a:latin typeface="+mn-lt"/>
            </a:endParaRPr>
          </a:p>
        </p:txBody>
      </p:sp>
    </p:spTree>
    <p:extLst>
      <p:ext uri="{BB962C8B-B14F-4D97-AF65-F5344CB8AC3E}">
        <p14:creationId xmlns:p14="http://schemas.microsoft.com/office/powerpoint/2010/main" val="2321727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A7E59-A2A6-F36B-BB42-77AE87EE18A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Cricket System: Demonstration</a:t>
            </a:r>
          </a:p>
        </p:txBody>
      </p:sp>
      <p:pic>
        <p:nvPicPr>
          <p:cNvPr id="2" name="Cricket" descr="Cricket">
            <a:hlinkClick r:id="" action="ppaction://media"/>
            <a:extLst>
              <a:ext uri="{FF2B5EF4-FFF2-40B4-BE49-F238E27FC236}">
                <a16:creationId xmlns:a16="http://schemas.microsoft.com/office/drawing/2014/main" id="{BBEDF8A1-D576-72AD-44A4-133FF7823E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00112" y="1226114"/>
            <a:ext cx="7591775" cy="5176210"/>
          </a:xfrm>
          <a:prstGeom prst="rect">
            <a:avLst/>
          </a:prstGeom>
        </p:spPr>
      </p:pic>
    </p:spTree>
    <p:extLst>
      <p:ext uri="{BB962C8B-B14F-4D97-AF65-F5344CB8AC3E}">
        <p14:creationId xmlns:p14="http://schemas.microsoft.com/office/powerpoint/2010/main" val="1031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1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CD4B-9354-499F-AA70-B3878DC8E7BF}"/>
              </a:ext>
            </a:extLst>
          </p:cNvPr>
          <p:cNvSpPr>
            <a:spLocks noGrp="1"/>
          </p:cNvSpPr>
          <p:nvPr>
            <p:ph type="title"/>
          </p:nvPr>
        </p:nvSpPr>
        <p:spPr/>
        <p:txBody>
          <a:bodyPr/>
          <a:lstStyle/>
          <a:p>
            <a:r>
              <a:rPr lang="en-US" dirty="0"/>
              <a:t>How many anchors are needed?</a:t>
            </a:r>
          </a:p>
        </p:txBody>
      </p:sp>
      <p:sp>
        <p:nvSpPr>
          <p:cNvPr id="3" name="Content Placeholder 2">
            <a:extLst>
              <a:ext uri="{FF2B5EF4-FFF2-40B4-BE49-F238E27FC236}">
                <a16:creationId xmlns:a16="http://schemas.microsoft.com/office/drawing/2014/main" id="{F0E992C4-E83B-4B39-AA62-C514612854B4}"/>
              </a:ext>
            </a:extLst>
          </p:cNvPr>
          <p:cNvSpPr>
            <a:spLocks noGrp="1"/>
          </p:cNvSpPr>
          <p:nvPr>
            <p:ph idx="1"/>
          </p:nvPr>
        </p:nvSpPr>
        <p:spPr/>
        <p:txBody>
          <a:bodyPr/>
          <a:lstStyle/>
          <a:p>
            <a:r>
              <a:rPr lang="en-US" dirty="0">
                <a:latin typeface="+mj-lt"/>
              </a:rPr>
              <a:t>3 anchors gets a 2D location</a:t>
            </a:r>
          </a:p>
          <a:p>
            <a:r>
              <a:rPr lang="en-US" dirty="0">
                <a:latin typeface="+mj-lt"/>
              </a:rPr>
              <a:t>4 anchors gets a 3D location</a:t>
            </a:r>
          </a:p>
          <a:p>
            <a:endParaRPr lang="en-US" dirty="0">
              <a:latin typeface="+mj-lt"/>
            </a:endParaRPr>
          </a:p>
          <a:p>
            <a:r>
              <a:rPr lang="en-US" dirty="0">
                <a:latin typeface="+mj-lt"/>
              </a:rPr>
              <a:t>Shortcut: if the alignment is right, 3 anchors can do 3D</a:t>
            </a:r>
          </a:p>
          <a:p>
            <a:pPr lvl="1"/>
            <a:r>
              <a:rPr lang="en-US" dirty="0">
                <a:latin typeface="+mj-lt"/>
              </a:rPr>
              <a:t>3 anchors result in two possible points that satisfy equations</a:t>
            </a:r>
          </a:p>
          <a:p>
            <a:pPr lvl="1"/>
            <a:r>
              <a:rPr lang="en-US" dirty="0">
                <a:latin typeface="+mj-lt"/>
              </a:rPr>
              <a:t>One will be on the ground, the other somewhere mid-air or underground</a:t>
            </a:r>
          </a:p>
        </p:txBody>
      </p:sp>
      <p:sp>
        <p:nvSpPr>
          <p:cNvPr id="4" name="Slide Number Placeholder 3">
            <a:extLst>
              <a:ext uri="{FF2B5EF4-FFF2-40B4-BE49-F238E27FC236}">
                <a16:creationId xmlns:a16="http://schemas.microsoft.com/office/drawing/2014/main" id="{4FEDBE38-A1C1-4FE5-8A16-8812F1D42412}"/>
              </a:ext>
            </a:extLst>
          </p:cNvPr>
          <p:cNvSpPr>
            <a:spLocks noGrp="1"/>
          </p:cNvSpPr>
          <p:nvPr>
            <p:ph type="sldNum" sz="quarter" idx="12"/>
          </p:nvPr>
        </p:nvSpPr>
        <p:spPr/>
        <p:txBody>
          <a:bodyPr/>
          <a:lstStyle/>
          <a:p>
            <a:fld id="{0778C724-3839-4D76-A707-B4C23905D055}" type="slidenum">
              <a:rPr lang="en-US" smtClean="0"/>
              <a:t>58</a:t>
            </a:fld>
            <a:endParaRPr lang="en-US"/>
          </a:p>
        </p:txBody>
      </p:sp>
    </p:spTree>
    <p:extLst>
      <p:ext uri="{BB962C8B-B14F-4D97-AF65-F5344CB8AC3E}">
        <p14:creationId xmlns:p14="http://schemas.microsoft.com/office/powerpoint/2010/main" val="1314421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2269-5908-482A-A094-093F4840AF06}"/>
              </a:ext>
            </a:extLst>
          </p:cNvPr>
          <p:cNvSpPr>
            <a:spLocks noGrp="1"/>
          </p:cNvSpPr>
          <p:nvPr>
            <p:ph type="title"/>
          </p:nvPr>
        </p:nvSpPr>
        <p:spPr/>
        <p:txBody>
          <a:bodyPr/>
          <a:lstStyle/>
          <a:p>
            <a:r>
              <a:rPr lang="en-US" dirty="0"/>
              <a:t>Real-world complication: accuracy</a:t>
            </a:r>
          </a:p>
        </p:txBody>
      </p:sp>
      <p:sp>
        <p:nvSpPr>
          <p:cNvPr id="3" name="Content Placeholder 2">
            <a:extLst>
              <a:ext uri="{FF2B5EF4-FFF2-40B4-BE49-F238E27FC236}">
                <a16:creationId xmlns:a16="http://schemas.microsoft.com/office/drawing/2014/main" id="{8A75C777-C7D5-4F22-8F91-C24A18F68668}"/>
              </a:ext>
            </a:extLst>
          </p:cNvPr>
          <p:cNvSpPr>
            <a:spLocks noGrp="1"/>
          </p:cNvSpPr>
          <p:nvPr>
            <p:ph idx="1"/>
          </p:nvPr>
        </p:nvSpPr>
        <p:spPr/>
        <p:txBody>
          <a:bodyPr/>
          <a:lstStyle/>
          <a:p>
            <a:r>
              <a:rPr lang="en-US" dirty="0">
                <a:latin typeface="+mj-lt"/>
              </a:rPr>
              <a:t>No distance measurement will be perfect</a:t>
            </a:r>
          </a:p>
          <a:p>
            <a:r>
              <a:rPr lang="en-US" dirty="0">
                <a:latin typeface="+mj-lt"/>
              </a:rPr>
              <a:t>Which means trilateration will not be perfect either</a:t>
            </a:r>
          </a:p>
          <a:p>
            <a:pPr lvl="1"/>
            <a:r>
              <a:rPr lang="en-US" dirty="0">
                <a:latin typeface="+mj-lt"/>
              </a:rPr>
              <a:t>Need to solve equations in a fuzzy manner looking for least error</a:t>
            </a:r>
          </a:p>
        </p:txBody>
      </p:sp>
      <p:sp>
        <p:nvSpPr>
          <p:cNvPr id="4" name="Slide Number Placeholder 3">
            <a:extLst>
              <a:ext uri="{FF2B5EF4-FFF2-40B4-BE49-F238E27FC236}">
                <a16:creationId xmlns:a16="http://schemas.microsoft.com/office/drawing/2014/main" id="{2858ED0B-F009-4AAD-861D-45181129CC38}"/>
              </a:ext>
            </a:extLst>
          </p:cNvPr>
          <p:cNvSpPr>
            <a:spLocks noGrp="1"/>
          </p:cNvSpPr>
          <p:nvPr>
            <p:ph type="sldNum" sz="quarter" idx="12"/>
          </p:nvPr>
        </p:nvSpPr>
        <p:spPr/>
        <p:txBody>
          <a:bodyPr/>
          <a:lstStyle/>
          <a:p>
            <a:fld id="{0778C724-3839-4D76-A707-B4C23905D055}" type="slidenum">
              <a:rPr lang="en-US" smtClean="0"/>
              <a:t>59</a:t>
            </a:fld>
            <a:endParaRPr lang="en-US"/>
          </a:p>
        </p:txBody>
      </p:sp>
    </p:spTree>
    <p:extLst>
      <p:ext uri="{BB962C8B-B14F-4D97-AF65-F5344CB8AC3E}">
        <p14:creationId xmlns:p14="http://schemas.microsoft.com/office/powerpoint/2010/main" val="1202289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Videos and Prompts</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6</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p>
          <a:p>
            <a:r>
              <a:rPr lang="en-SG" dirty="0">
                <a:latin typeface="+mj-lt"/>
              </a:rPr>
              <a:t>AIM: Update everything before end of this week (Sunday)</a:t>
            </a:r>
          </a:p>
          <a:p>
            <a:r>
              <a:rPr lang="en-SG" dirty="0">
                <a:latin typeface="+mj-lt"/>
              </a:rPr>
              <a:t>Delay in releasing tutorial </a:t>
            </a:r>
            <a:r>
              <a:rPr lang="en-SG" dirty="0">
                <a:latin typeface="+mj-lt"/>
                <a:sym typeface="Wingdings" pitchFamily="2" charset="2"/>
              </a:rPr>
              <a:t> </a:t>
            </a:r>
          </a:p>
          <a:p>
            <a:r>
              <a:rPr lang="en-SG" dirty="0">
                <a:latin typeface="+mj-lt"/>
                <a:sym typeface="Wingdings" pitchFamily="2" charset="2"/>
              </a:rPr>
              <a:t>No mid-term  Good luck for other courses</a:t>
            </a:r>
            <a:endParaRPr lang="en-SG" dirty="0">
              <a:latin typeface="+mj-lt"/>
            </a:endParaRPr>
          </a:p>
          <a:p>
            <a:endParaRPr lang="en-SG" dirty="0">
              <a:latin typeface="+mj-lt"/>
            </a:endParaRPr>
          </a:p>
          <a:p>
            <a:r>
              <a:rPr lang="en-SG" dirty="0">
                <a:latin typeface="+mj-lt"/>
              </a:rPr>
              <a:t>Any issues or suggestions?</a:t>
            </a: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43250049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PiLoc Demo">
            <a:hlinkClick r:id="" action="ppaction://media"/>
            <a:extLst>
              <a:ext uri="{FF2B5EF4-FFF2-40B4-BE49-F238E27FC236}">
                <a16:creationId xmlns:a16="http://schemas.microsoft.com/office/drawing/2014/main" id="{04C5518A-6E83-A7DA-95D7-8C5B814BE26A}"/>
              </a:ext>
            </a:extLst>
          </p:cNvPr>
          <p:cNvPicPr>
            <a:picLocks noRot="1" noChangeAspect="1"/>
          </p:cNvPicPr>
          <p:nvPr>
            <a:videoFile r:link="rId1"/>
          </p:nvPr>
        </p:nvPicPr>
        <p:blipFill>
          <a:blip r:embed="rId3"/>
          <a:stretch>
            <a:fillRect/>
          </a:stretch>
        </p:blipFill>
        <p:spPr>
          <a:xfrm>
            <a:off x="1974655" y="1521709"/>
            <a:ext cx="8364236" cy="4725794"/>
          </a:xfrm>
          <a:prstGeom prst="rect">
            <a:avLst/>
          </a:prstGeom>
        </p:spPr>
      </p:pic>
      <p:sp>
        <p:nvSpPr>
          <p:cNvPr id="6" name="Title 1">
            <a:extLst>
              <a:ext uri="{FF2B5EF4-FFF2-40B4-BE49-F238E27FC236}">
                <a16:creationId xmlns:a16="http://schemas.microsoft.com/office/drawing/2014/main" id="{81DA7E59-A2A6-F36B-BB42-77AE87EE18A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PiLOC</a:t>
            </a:r>
            <a:r>
              <a:rPr lang="en-US" dirty="0"/>
              <a:t> System: </a:t>
            </a:r>
            <a:r>
              <a:rPr lang="en-US" dirty="0" err="1"/>
              <a:t>Localisation</a:t>
            </a:r>
            <a:r>
              <a:rPr lang="en-US" dirty="0"/>
              <a:t> system</a:t>
            </a:r>
          </a:p>
        </p:txBody>
      </p:sp>
    </p:spTree>
    <p:extLst>
      <p:ext uri="{BB962C8B-B14F-4D97-AF65-F5344CB8AC3E}">
        <p14:creationId xmlns:p14="http://schemas.microsoft.com/office/powerpoint/2010/main" val="296920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544B8-4E13-43AE-B85D-F0DEDBF67637}"/>
              </a:ext>
            </a:extLst>
          </p:cNvPr>
          <p:cNvSpPr>
            <a:spLocks noGrp="1"/>
          </p:cNvSpPr>
          <p:nvPr>
            <p:ph type="title"/>
          </p:nvPr>
        </p:nvSpPr>
        <p:spPr/>
        <p:txBody>
          <a:bodyPr/>
          <a:lstStyle/>
          <a:p>
            <a:r>
              <a:rPr lang="en-US" dirty="0"/>
              <a:t>Angle of arrival (</a:t>
            </a:r>
            <a:r>
              <a:rPr lang="en-US" dirty="0" err="1"/>
              <a:t>AoA</a:t>
            </a:r>
            <a:r>
              <a:rPr lang="en-US" dirty="0"/>
              <a:t>)</a:t>
            </a:r>
          </a:p>
        </p:txBody>
      </p:sp>
      <p:sp>
        <p:nvSpPr>
          <p:cNvPr id="3" name="Content Placeholder 2">
            <a:extLst>
              <a:ext uri="{FF2B5EF4-FFF2-40B4-BE49-F238E27FC236}">
                <a16:creationId xmlns:a16="http://schemas.microsoft.com/office/drawing/2014/main" id="{8720A419-F3EC-446E-9D96-4D0173B205F3}"/>
              </a:ext>
            </a:extLst>
          </p:cNvPr>
          <p:cNvSpPr>
            <a:spLocks noGrp="1"/>
          </p:cNvSpPr>
          <p:nvPr>
            <p:ph idx="1"/>
          </p:nvPr>
        </p:nvSpPr>
        <p:spPr>
          <a:xfrm>
            <a:off x="838199" y="1825625"/>
            <a:ext cx="10891925" cy="4351338"/>
          </a:xfrm>
        </p:spPr>
        <p:txBody>
          <a:bodyPr/>
          <a:lstStyle/>
          <a:p>
            <a:r>
              <a:rPr lang="en-US" dirty="0">
                <a:latin typeface="+mj-lt"/>
              </a:rPr>
              <a:t>Trilateration doesn’t only require distances, angles work</a:t>
            </a:r>
          </a:p>
          <a:p>
            <a:endParaRPr lang="en-US" dirty="0">
              <a:latin typeface="+mj-lt"/>
            </a:endParaRPr>
          </a:p>
          <a:p>
            <a:r>
              <a:rPr lang="en-US" dirty="0">
                <a:latin typeface="+mj-lt"/>
              </a:rPr>
              <a:t>Antenna arrays can be used to determine the angle of an incoming signal</a:t>
            </a:r>
          </a:p>
          <a:p>
            <a:pPr lvl="1"/>
            <a:r>
              <a:rPr lang="en-US" dirty="0">
                <a:latin typeface="+mj-lt"/>
              </a:rPr>
              <a:t>Allows the use of normal RF communication (</a:t>
            </a:r>
            <a:r>
              <a:rPr lang="en-US" dirty="0" err="1">
                <a:latin typeface="+mj-lt"/>
              </a:rPr>
              <a:t>WiFi</a:t>
            </a:r>
            <a:r>
              <a:rPr lang="en-US" dirty="0">
                <a:latin typeface="+mj-lt"/>
              </a:rPr>
              <a:t> or BLE)</a:t>
            </a:r>
          </a:p>
          <a:p>
            <a:pPr lvl="1"/>
            <a:endParaRPr lang="en-US" dirty="0">
              <a:latin typeface="+mj-lt"/>
            </a:endParaRPr>
          </a:p>
          <a:p>
            <a:r>
              <a:rPr lang="en-US" dirty="0">
                <a:latin typeface="+mj-lt"/>
              </a:rPr>
              <a:t>BLE 5.1 includes </a:t>
            </a:r>
            <a:r>
              <a:rPr lang="en-US" dirty="0" err="1">
                <a:latin typeface="+mj-lt"/>
              </a:rPr>
              <a:t>AoA</a:t>
            </a:r>
            <a:r>
              <a:rPr lang="en-US" dirty="0">
                <a:latin typeface="+mj-lt"/>
              </a:rPr>
              <a:t> localization</a:t>
            </a:r>
          </a:p>
        </p:txBody>
      </p:sp>
      <p:sp>
        <p:nvSpPr>
          <p:cNvPr id="4" name="Slide Number Placeholder 3">
            <a:extLst>
              <a:ext uri="{FF2B5EF4-FFF2-40B4-BE49-F238E27FC236}">
                <a16:creationId xmlns:a16="http://schemas.microsoft.com/office/drawing/2014/main" id="{463C8B74-C370-428F-AC04-81498FC266A7}"/>
              </a:ext>
            </a:extLst>
          </p:cNvPr>
          <p:cNvSpPr>
            <a:spLocks noGrp="1"/>
          </p:cNvSpPr>
          <p:nvPr>
            <p:ph type="sldNum" sz="quarter" idx="12"/>
          </p:nvPr>
        </p:nvSpPr>
        <p:spPr/>
        <p:txBody>
          <a:bodyPr/>
          <a:lstStyle/>
          <a:p>
            <a:fld id="{0778C724-3839-4D76-A707-B4C23905D055}" type="slidenum">
              <a:rPr lang="en-US" smtClean="0"/>
              <a:t>61</a:t>
            </a:fld>
            <a:endParaRPr lang="en-US"/>
          </a:p>
        </p:txBody>
      </p:sp>
      <p:pic>
        <p:nvPicPr>
          <p:cNvPr id="6" name="Picture 5">
            <a:extLst>
              <a:ext uri="{FF2B5EF4-FFF2-40B4-BE49-F238E27FC236}">
                <a16:creationId xmlns:a16="http://schemas.microsoft.com/office/drawing/2014/main" id="{0CCB13E0-8715-4379-9FB8-3BE8147FF27E}"/>
              </a:ext>
            </a:extLst>
          </p:cNvPr>
          <p:cNvPicPr>
            <a:picLocks noChangeAspect="1"/>
          </p:cNvPicPr>
          <p:nvPr/>
        </p:nvPicPr>
        <p:blipFill>
          <a:blip r:embed="rId2"/>
          <a:stretch>
            <a:fillRect/>
          </a:stretch>
        </p:blipFill>
        <p:spPr>
          <a:xfrm>
            <a:off x="7489104" y="4304271"/>
            <a:ext cx="3311525" cy="1962385"/>
          </a:xfrm>
          <a:prstGeom prst="rect">
            <a:avLst/>
          </a:prstGeom>
        </p:spPr>
      </p:pic>
    </p:spTree>
    <p:extLst>
      <p:ext uri="{BB962C8B-B14F-4D97-AF65-F5344CB8AC3E}">
        <p14:creationId xmlns:p14="http://schemas.microsoft.com/office/powerpoint/2010/main" val="10167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A7E59-A2A6-F36B-BB42-77AE87EE18A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BLE 5 (AOA)</a:t>
            </a:r>
          </a:p>
        </p:txBody>
      </p:sp>
      <p:pic>
        <p:nvPicPr>
          <p:cNvPr id="3" name="Online Media 2" descr="Angle of Arrival - Bluetooth 5.1 Direction Finding Explanation">
            <a:hlinkClick r:id="" action="ppaction://media"/>
            <a:extLst>
              <a:ext uri="{FF2B5EF4-FFF2-40B4-BE49-F238E27FC236}">
                <a16:creationId xmlns:a16="http://schemas.microsoft.com/office/drawing/2014/main" id="{71386C5D-99FE-5120-0494-C9489E6AFA8D}"/>
              </a:ext>
            </a:extLst>
          </p:cNvPr>
          <p:cNvPicPr>
            <a:picLocks noRot="1" noChangeAspect="1"/>
          </p:cNvPicPr>
          <p:nvPr>
            <a:videoFile r:link="rId1"/>
          </p:nvPr>
        </p:nvPicPr>
        <p:blipFill>
          <a:blip r:embed="rId3"/>
          <a:stretch>
            <a:fillRect/>
          </a:stretch>
        </p:blipFill>
        <p:spPr>
          <a:xfrm>
            <a:off x="1689489" y="1362896"/>
            <a:ext cx="8813021" cy="4979357"/>
          </a:xfrm>
          <a:prstGeom prst="rect">
            <a:avLst/>
          </a:prstGeom>
        </p:spPr>
      </p:pic>
    </p:spTree>
    <p:extLst>
      <p:ext uri="{BB962C8B-B14F-4D97-AF65-F5344CB8AC3E}">
        <p14:creationId xmlns:p14="http://schemas.microsoft.com/office/powerpoint/2010/main" val="255780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A7E59-A2A6-F36B-BB42-77AE87EE18A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BLE 5 (AOA Positioning Demo)</a:t>
            </a:r>
          </a:p>
        </p:txBody>
      </p:sp>
      <p:pic>
        <p:nvPicPr>
          <p:cNvPr id="2" name="Online Media 1" descr="BLE AoA Indoor Positioning Demo">
            <a:hlinkClick r:id="" action="ppaction://media"/>
            <a:extLst>
              <a:ext uri="{FF2B5EF4-FFF2-40B4-BE49-F238E27FC236}">
                <a16:creationId xmlns:a16="http://schemas.microsoft.com/office/drawing/2014/main" id="{283F75F9-ADD4-2253-ED07-7240FF427E82}"/>
              </a:ext>
            </a:extLst>
          </p:cNvPr>
          <p:cNvPicPr>
            <a:picLocks noRot="1" noChangeAspect="1"/>
          </p:cNvPicPr>
          <p:nvPr>
            <a:videoFile r:link="rId1"/>
          </p:nvPr>
        </p:nvPicPr>
        <p:blipFill>
          <a:blip r:embed="rId3"/>
          <a:stretch>
            <a:fillRect/>
          </a:stretch>
        </p:blipFill>
        <p:spPr>
          <a:xfrm>
            <a:off x="1582903" y="1225904"/>
            <a:ext cx="9026194" cy="5099800"/>
          </a:xfrm>
          <a:prstGeom prst="rect">
            <a:avLst/>
          </a:prstGeom>
        </p:spPr>
      </p:pic>
    </p:spTree>
    <p:extLst>
      <p:ext uri="{BB962C8B-B14F-4D97-AF65-F5344CB8AC3E}">
        <p14:creationId xmlns:p14="http://schemas.microsoft.com/office/powerpoint/2010/main" val="20148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Global Positioning System (GPS)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64</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734814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7AD6-B465-48B2-9557-068D241670D7}"/>
              </a:ext>
            </a:extLst>
          </p:cNvPr>
          <p:cNvSpPr>
            <a:spLocks noGrp="1"/>
          </p:cNvSpPr>
          <p:nvPr>
            <p:ph type="title"/>
          </p:nvPr>
        </p:nvSpPr>
        <p:spPr/>
        <p:txBody>
          <a:bodyPr/>
          <a:lstStyle/>
          <a:p>
            <a:r>
              <a:rPr lang="en-US" dirty="0"/>
              <a:t>Overview of Global Positioning System</a:t>
            </a:r>
          </a:p>
        </p:txBody>
      </p:sp>
      <p:sp>
        <p:nvSpPr>
          <p:cNvPr id="3" name="Content Placeholder 2">
            <a:extLst>
              <a:ext uri="{FF2B5EF4-FFF2-40B4-BE49-F238E27FC236}">
                <a16:creationId xmlns:a16="http://schemas.microsoft.com/office/drawing/2014/main" id="{24ABE529-3681-43F4-B763-DFF2F9721BCB}"/>
              </a:ext>
            </a:extLst>
          </p:cNvPr>
          <p:cNvSpPr>
            <a:spLocks noGrp="1"/>
          </p:cNvSpPr>
          <p:nvPr>
            <p:ph idx="1"/>
          </p:nvPr>
        </p:nvSpPr>
        <p:spPr>
          <a:xfrm>
            <a:off x="838200" y="1640501"/>
            <a:ext cx="10515600" cy="4351338"/>
          </a:xfrm>
        </p:spPr>
        <p:txBody>
          <a:bodyPr>
            <a:normAutofit fontScale="92500" lnSpcReduction="20000"/>
          </a:bodyPr>
          <a:lstStyle/>
          <a:p>
            <a:r>
              <a:rPr lang="en-US" sz="3000" dirty="0">
                <a:latin typeface="+mj-lt"/>
              </a:rPr>
              <a:t>Trilateration using Time of Flight from at least 4 satellites</a:t>
            </a:r>
          </a:p>
          <a:p>
            <a:pPr lvl="1"/>
            <a:r>
              <a:rPr lang="en-US" sz="2600" dirty="0">
                <a:latin typeface="+mj-lt"/>
              </a:rPr>
              <a:t>Satellites in well-known orbits with VERY stable clocks</a:t>
            </a:r>
          </a:p>
          <a:p>
            <a:pPr lvl="1"/>
            <a:endParaRPr lang="en-US" dirty="0">
              <a:latin typeface="+mj-lt"/>
            </a:endParaRPr>
          </a:p>
          <a:p>
            <a:r>
              <a:rPr lang="en-US" sz="3000" dirty="0">
                <a:latin typeface="+mj-lt"/>
              </a:rPr>
              <a:t>Satellites placed in Medium Earth Orbit (20,000 KM)</a:t>
            </a:r>
          </a:p>
          <a:p>
            <a:pPr lvl="1"/>
            <a:r>
              <a:rPr lang="en-US" sz="2600" dirty="0">
                <a:latin typeface="+mj-lt"/>
              </a:rPr>
              <a:t>Orbit earth twice per day</a:t>
            </a:r>
          </a:p>
          <a:p>
            <a:pPr lvl="1"/>
            <a:r>
              <a:rPr lang="en-US" sz="2600" dirty="0">
                <a:latin typeface="+mj-lt"/>
              </a:rPr>
              <a:t>Placed such that 4 are in view everywhere, always</a:t>
            </a:r>
          </a:p>
          <a:p>
            <a:pPr lvl="1"/>
            <a:r>
              <a:rPr lang="en-US" sz="2600" dirty="0">
                <a:latin typeface="+mj-lt"/>
              </a:rPr>
              <a:t>31 total in orbit as of November 2020</a:t>
            </a:r>
          </a:p>
          <a:p>
            <a:pPr lvl="2"/>
            <a:r>
              <a:rPr lang="en-US" sz="2600" dirty="0">
                <a:latin typeface="+mj-lt"/>
              </a:rPr>
              <a:t>Most recent launch November 5</a:t>
            </a:r>
            <a:r>
              <a:rPr lang="en-US" sz="2600" baseline="30000" dirty="0">
                <a:latin typeface="+mj-lt"/>
              </a:rPr>
              <a:t>th</a:t>
            </a:r>
            <a:r>
              <a:rPr lang="en-US" sz="2600" dirty="0">
                <a:latin typeface="+mj-lt"/>
              </a:rPr>
              <a:t> 2020</a:t>
            </a:r>
          </a:p>
          <a:p>
            <a:pPr lvl="2"/>
            <a:endParaRPr lang="en-US" dirty="0">
              <a:latin typeface="+mj-lt"/>
            </a:endParaRPr>
          </a:p>
          <a:p>
            <a:r>
              <a:rPr lang="en-US" sz="3000" dirty="0">
                <a:latin typeface="+mj-lt"/>
              </a:rPr>
              <a:t>Comparisons</a:t>
            </a:r>
          </a:p>
          <a:p>
            <a:pPr lvl="1"/>
            <a:r>
              <a:rPr lang="en-US" sz="2600" dirty="0">
                <a:latin typeface="+mj-lt"/>
              </a:rPr>
              <a:t>LEO 200-2000 km, ISS at 340 km</a:t>
            </a:r>
          </a:p>
          <a:p>
            <a:pPr lvl="1"/>
            <a:r>
              <a:rPr lang="en-US" sz="2600" dirty="0">
                <a:latin typeface="+mj-lt"/>
              </a:rPr>
              <a:t>GEO 35,000 km</a:t>
            </a:r>
          </a:p>
        </p:txBody>
      </p:sp>
      <p:sp>
        <p:nvSpPr>
          <p:cNvPr id="4" name="Slide Number Placeholder 3">
            <a:extLst>
              <a:ext uri="{FF2B5EF4-FFF2-40B4-BE49-F238E27FC236}">
                <a16:creationId xmlns:a16="http://schemas.microsoft.com/office/drawing/2014/main" id="{0851F59F-BD7A-4AEB-9446-5B4813D3EB91}"/>
              </a:ext>
            </a:extLst>
          </p:cNvPr>
          <p:cNvSpPr>
            <a:spLocks noGrp="1"/>
          </p:cNvSpPr>
          <p:nvPr>
            <p:ph type="sldNum" sz="quarter" idx="12"/>
          </p:nvPr>
        </p:nvSpPr>
        <p:spPr/>
        <p:txBody>
          <a:bodyPr/>
          <a:lstStyle/>
          <a:p>
            <a:fld id="{0778C724-3839-4D76-A707-B4C23905D055}" type="slidenum">
              <a:rPr lang="en-US" smtClean="0"/>
              <a:t>65</a:t>
            </a:fld>
            <a:endParaRPr lang="en-US"/>
          </a:p>
        </p:txBody>
      </p:sp>
      <p:pic>
        <p:nvPicPr>
          <p:cNvPr id="3074" name="Picture 2">
            <a:extLst>
              <a:ext uri="{FF2B5EF4-FFF2-40B4-BE49-F238E27FC236}">
                <a16:creationId xmlns:a16="http://schemas.microsoft.com/office/drawing/2014/main" id="{232E755A-C60D-4640-A833-9B90D5E72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766" y="3032743"/>
            <a:ext cx="3827629" cy="350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3842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33BF-0E2B-486A-A07D-1777EC2FDDD6}"/>
              </a:ext>
            </a:extLst>
          </p:cNvPr>
          <p:cNvSpPr>
            <a:spLocks noGrp="1"/>
          </p:cNvSpPr>
          <p:nvPr>
            <p:ph type="title"/>
          </p:nvPr>
        </p:nvSpPr>
        <p:spPr/>
        <p:txBody>
          <a:bodyPr/>
          <a:lstStyle/>
          <a:p>
            <a:r>
              <a:rPr lang="en-US" dirty="0"/>
              <a:t>GPS PHY</a:t>
            </a:r>
          </a:p>
        </p:txBody>
      </p:sp>
      <p:sp>
        <p:nvSpPr>
          <p:cNvPr id="3" name="Content Placeholder 2">
            <a:extLst>
              <a:ext uri="{FF2B5EF4-FFF2-40B4-BE49-F238E27FC236}">
                <a16:creationId xmlns:a16="http://schemas.microsoft.com/office/drawing/2014/main" id="{D8A2876C-877F-4795-A594-D4EF89FBDAAC}"/>
              </a:ext>
            </a:extLst>
          </p:cNvPr>
          <p:cNvSpPr>
            <a:spLocks noGrp="1"/>
          </p:cNvSpPr>
          <p:nvPr>
            <p:ph idx="1"/>
          </p:nvPr>
        </p:nvSpPr>
        <p:spPr/>
        <p:txBody>
          <a:bodyPr>
            <a:normAutofit lnSpcReduction="10000"/>
          </a:bodyPr>
          <a:lstStyle/>
          <a:p>
            <a:r>
              <a:rPr lang="en-US" dirty="0">
                <a:latin typeface="+mj-lt"/>
              </a:rPr>
              <a:t>GPS frequency</a:t>
            </a:r>
          </a:p>
          <a:p>
            <a:pPr lvl="1"/>
            <a:r>
              <a:rPr lang="en-US" dirty="0">
                <a:latin typeface="+mj-lt"/>
              </a:rPr>
              <a:t>1.2 GHz and 1.5 GHz</a:t>
            </a:r>
          </a:p>
          <a:p>
            <a:pPr lvl="1"/>
            <a:r>
              <a:rPr lang="en-US" dirty="0">
                <a:latin typeface="+mj-lt"/>
              </a:rPr>
              <a:t>10-15 MHz bandwidth</a:t>
            </a:r>
          </a:p>
          <a:p>
            <a:endParaRPr lang="en-US" dirty="0">
              <a:latin typeface="+mj-lt"/>
            </a:endParaRPr>
          </a:p>
          <a:p>
            <a:r>
              <a:rPr lang="en-US" dirty="0">
                <a:latin typeface="+mj-lt"/>
              </a:rPr>
              <a:t>BPSK modulation</a:t>
            </a:r>
          </a:p>
          <a:p>
            <a:endParaRPr lang="en-US" dirty="0">
              <a:latin typeface="+mj-lt"/>
            </a:endParaRPr>
          </a:p>
          <a:p>
            <a:r>
              <a:rPr lang="en-US" dirty="0">
                <a:latin typeface="+mj-lt"/>
              </a:rPr>
              <a:t>Signal has to travel 20,000 km, but most of that is through space</a:t>
            </a:r>
          </a:p>
          <a:p>
            <a:pPr lvl="1"/>
            <a:r>
              <a:rPr lang="en-US" dirty="0">
                <a:latin typeface="+mj-lt"/>
              </a:rPr>
              <a:t>Tx power 25 Watts (44 dBm)</a:t>
            </a:r>
          </a:p>
          <a:p>
            <a:pPr lvl="1"/>
            <a:r>
              <a:rPr lang="en-US" dirty="0">
                <a:latin typeface="+mj-lt"/>
              </a:rPr>
              <a:t>Rx sensitivity -140 dBm to -160 dBm (50 bps data rate)</a:t>
            </a:r>
          </a:p>
          <a:p>
            <a:pPr lvl="1"/>
            <a:r>
              <a:rPr lang="en-US" dirty="0">
                <a:latin typeface="+mj-lt"/>
              </a:rPr>
              <a:t>~200 dBm total link budget</a:t>
            </a:r>
          </a:p>
        </p:txBody>
      </p:sp>
      <p:sp>
        <p:nvSpPr>
          <p:cNvPr id="4" name="Slide Number Placeholder 3">
            <a:extLst>
              <a:ext uri="{FF2B5EF4-FFF2-40B4-BE49-F238E27FC236}">
                <a16:creationId xmlns:a16="http://schemas.microsoft.com/office/drawing/2014/main" id="{25708CFE-2EC5-463D-A4EE-2F147EAD4DDC}"/>
              </a:ext>
            </a:extLst>
          </p:cNvPr>
          <p:cNvSpPr>
            <a:spLocks noGrp="1"/>
          </p:cNvSpPr>
          <p:nvPr>
            <p:ph type="sldNum" sz="quarter" idx="12"/>
          </p:nvPr>
        </p:nvSpPr>
        <p:spPr/>
        <p:txBody>
          <a:bodyPr/>
          <a:lstStyle/>
          <a:p>
            <a:fld id="{0778C724-3839-4D76-A707-B4C23905D055}" type="slidenum">
              <a:rPr lang="en-US" smtClean="0"/>
              <a:t>66</a:t>
            </a:fld>
            <a:endParaRPr lang="en-US"/>
          </a:p>
        </p:txBody>
      </p:sp>
      <p:pic>
        <p:nvPicPr>
          <p:cNvPr id="7170" name="Picture 2">
            <a:extLst>
              <a:ext uri="{FF2B5EF4-FFF2-40B4-BE49-F238E27FC236}">
                <a16:creationId xmlns:a16="http://schemas.microsoft.com/office/drawing/2014/main" id="{4ADDD529-B137-4A61-8A48-6F9BA1994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300" y="228600"/>
            <a:ext cx="6386094" cy="349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389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39A0-A5D6-4359-9C7D-ED800E7AF059}"/>
              </a:ext>
            </a:extLst>
          </p:cNvPr>
          <p:cNvSpPr>
            <a:spLocks noGrp="1"/>
          </p:cNvSpPr>
          <p:nvPr>
            <p:ph type="title"/>
          </p:nvPr>
        </p:nvSpPr>
        <p:spPr/>
        <p:txBody>
          <a:bodyPr/>
          <a:lstStyle/>
          <a:p>
            <a:r>
              <a:rPr lang="en-US" dirty="0"/>
              <a:t>GPS transmissions</a:t>
            </a:r>
          </a:p>
        </p:txBody>
      </p:sp>
      <p:sp>
        <p:nvSpPr>
          <p:cNvPr id="3" name="Content Placeholder 2">
            <a:extLst>
              <a:ext uri="{FF2B5EF4-FFF2-40B4-BE49-F238E27FC236}">
                <a16:creationId xmlns:a16="http://schemas.microsoft.com/office/drawing/2014/main" id="{0A65EEA7-1A84-4A94-81E0-FDBA3DA369EC}"/>
              </a:ext>
            </a:extLst>
          </p:cNvPr>
          <p:cNvSpPr>
            <a:spLocks noGrp="1"/>
          </p:cNvSpPr>
          <p:nvPr>
            <p:ph idx="1"/>
          </p:nvPr>
        </p:nvSpPr>
        <p:spPr/>
        <p:txBody>
          <a:bodyPr/>
          <a:lstStyle/>
          <a:p>
            <a:r>
              <a:rPr lang="en-US" dirty="0">
                <a:latin typeface="+mj-lt"/>
              </a:rPr>
              <a:t>Each satellite sends a unique pseudo-random number sequence</a:t>
            </a:r>
          </a:p>
          <a:p>
            <a:pPr lvl="1"/>
            <a:r>
              <a:rPr lang="en-US" dirty="0">
                <a:latin typeface="+mj-lt"/>
              </a:rPr>
              <a:t>Sequence repeats in time (over minutes) and is well-known</a:t>
            </a:r>
          </a:p>
          <a:p>
            <a:pPr lvl="1"/>
            <a:r>
              <a:rPr lang="en-US" dirty="0">
                <a:latin typeface="+mj-lt"/>
              </a:rPr>
              <a:t>Position in signal is used to calculate time of flight</a:t>
            </a:r>
          </a:p>
        </p:txBody>
      </p:sp>
      <p:sp>
        <p:nvSpPr>
          <p:cNvPr id="4" name="Slide Number Placeholder 3">
            <a:extLst>
              <a:ext uri="{FF2B5EF4-FFF2-40B4-BE49-F238E27FC236}">
                <a16:creationId xmlns:a16="http://schemas.microsoft.com/office/drawing/2014/main" id="{395A29FB-EF5C-49F9-AEEF-013BE9C86791}"/>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5124" name="Picture 4" descr="Introduction to navstar gps">
            <a:extLst>
              <a:ext uri="{FF2B5EF4-FFF2-40B4-BE49-F238E27FC236}">
                <a16:creationId xmlns:a16="http://schemas.microsoft.com/office/drawing/2014/main" id="{2C5EF6A8-EE37-4BC6-8BCC-CC66C0939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43" b="5980"/>
          <a:stretch/>
        </p:blipFill>
        <p:spPr bwMode="auto">
          <a:xfrm>
            <a:off x="3263082" y="3579062"/>
            <a:ext cx="5263833" cy="28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810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GPS requires signals from multiple satellites</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lstStyle/>
          <a:p>
            <a:r>
              <a:rPr lang="en-US" dirty="0"/>
              <a:t>4 satellites are needed to determine location and time</a:t>
            </a:r>
          </a:p>
          <a:p>
            <a:pPr lvl="1"/>
            <a:r>
              <a:rPr lang="en-US" dirty="0"/>
              <a:t>3 for 2D location (assume on ground) and 1 for time offset</a:t>
            </a:r>
          </a:p>
          <a:p>
            <a:pPr lvl="1"/>
            <a:r>
              <a:rPr lang="en-US" dirty="0"/>
              <a:t>Solve for both as a single equation</a:t>
            </a:r>
          </a:p>
          <a:p>
            <a:pPr lvl="1"/>
            <a:endParaRPr lang="en-US" dirty="0"/>
          </a:p>
          <a:p>
            <a:r>
              <a:rPr lang="en-US" dirty="0"/>
              <a:t>Steps to finding location</a:t>
            </a:r>
          </a:p>
          <a:p>
            <a:pPr lvl="1"/>
            <a:r>
              <a:rPr lang="en-US" dirty="0"/>
              <a:t>Initialize time to whatever you heard from a satellite (~100 </a:t>
            </a:r>
            <a:r>
              <a:rPr lang="en-US" dirty="0" err="1"/>
              <a:t>ms</a:t>
            </a:r>
            <a:r>
              <a:rPr lang="en-US" dirty="0"/>
              <a:t> sync)</a:t>
            </a:r>
          </a:p>
          <a:p>
            <a:pPr lvl="1"/>
            <a:r>
              <a:rPr lang="en-US" dirty="0"/>
              <a:t>Get time of arrival from four satellites</a:t>
            </a:r>
          </a:p>
          <a:p>
            <a:pPr lvl="1"/>
            <a:r>
              <a:rPr lang="en-US" dirty="0"/>
              <a:t>Four variables</a:t>
            </a:r>
          </a:p>
          <a:p>
            <a:pPr lvl="2"/>
            <a:r>
              <a:rPr lang="en-US" dirty="0"/>
              <a:t>x, y, z, and time offset</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68</a:t>
            </a:fld>
            <a:endParaRPr lang="en-US"/>
          </a:p>
        </p:txBody>
      </p:sp>
    </p:spTree>
    <p:extLst>
      <p:ext uri="{BB962C8B-B14F-4D97-AF65-F5344CB8AC3E}">
        <p14:creationId xmlns:p14="http://schemas.microsoft.com/office/powerpoint/2010/main" val="4124196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8BDD-03F9-4B56-BD2E-B5E459884549}"/>
              </a:ext>
            </a:extLst>
          </p:cNvPr>
          <p:cNvSpPr>
            <a:spLocks noGrp="1"/>
          </p:cNvSpPr>
          <p:nvPr>
            <p:ph type="title"/>
          </p:nvPr>
        </p:nvSpPr>
        <p:spPr/>
        <p:txBody>
          <a:bodyPr/>
          <a:lstStyle/>
          <a:p>
            <a:r>
              <a:rPr lang="en-US" dirty="0"/>
              <a:t>Additional GPS data</a:t>
            </a:r>
          </a:p>
        </p:txBody>
      </p:sp>
      <p:sp>
        <p:nvSpPr>
          <p:cNvPr id="3" name="Content Placeholder 2">
            <a:extLst>
              <a:ext uri="{FF2B5EF4-FFF2-40B4-BE49-F238E27FC236}">
                <a16:creationId xmlns:a16="http://schemas.microsoft.com/office/drawing/2014/main" id="{EC119C8E-6323-4827-9DBD-3AAC768B1556}"/>
              </a:ext>
            </a:extLst>
          </p:cNvPr>
          <p:cNvSpPr>
            <a:spLocks noGrp="1"/>
          </p:cNvSpPr>
          <p:nvPr>
            <p:ph idx="1"/>
          </p:nvPr>
        </p:nvSpPr>
        <p:spPr/>
        <p:txBody>
          <a:bodyPr>
            <a:normAutofit fontScale="92500" lnSpcReduction="20000"/>
          </a:bodyPr>
          <a:lstStyle/>
          <a:p>
            <a:r>
              <a:rPr lang="en-US" dirty="0">
                <a:latin typeface="+mj-lt"/>
              </a:rPr>
              <a:t>Receiver needs to know additional information</a:t>
            </a:r>
          </a:p>
          <a:p>
            <a:pPr lvl="1"/>
            <a:r>
              <a:rPr lang="en-US" dirty="0">
                <a:latin typeface="+mj-lt"/>
              </a:rPr>
              <a:t>Current time</a:t>
            </a:r>
          </a:p>
          <a:p>
            <a:pPr lvl="1"/>
            <a:r>
              <a:rPr lang="en-US" dirty="0">
                <a:latin typeface="+mj-lt"/>
              </a:rPr>
              <a:t>Position of each satellite</a:t>
            </a:r>
          </a:p>
          <a:p>
            <a:pPr lvl="1"/>
            <a:endParaRPr lang="en-US" dirty="0">
              <a:latin typeface="+mj-lt"/>
            </a:endParaRPr>
          </a:p>
          <a:p>
            <a:r>
              <a:rPr lang="en-US" dirty="0">
                <a:latin typeface="+mj-lt"/>
              </a:rPr>
              <a:t>GPS transmission has this data layered on top (50 bps)</a:t>
            </a:r>
          </a:p>
          <a:p>
            <a:pPr lvl="1"/>
            <a:r>
              <a:rPr lang="en-US" dirty="0">
                <a:latin typeface="+mj-lt"/>
              </a:rPr>
              <a:t>Listening for (up to) 30 seconds gets time and this satellite’s position</a:t>
            </a:r>
          </a:p>
          <a:p>
            <a:pPr lvl="2"/>
            <a:r>
              <a:rPr lang="en-US" dirty="0">
                <a:latin typeface="+mj-lt"/>
              </a:rPr>
              <a:t>Known as ephemeris</a:t>
            </a:r>
          </a:p>
          <a:p>
            <a:pPr lvl="2"/>
            <a:r>
              <a:rPr lang="en-US" dirty="0">
                <a:latin typeface="+mj-lt"/>
              </a:rPr>
              <a:t>Valid for up to 4 hours</a:t>
            </a:r>
          </a:p>
          <a:p>
            <a:pPr lvl="1"/>
            <a:r>
              <a:rPr lang="en-US" dirty="0">
                <a:latin typeface="+mj-lt"/>
              </a:rPr>
              <a:t>Listening for 12.5 minutes gets all satellites’ positions</a:t>
            </a:r>
          </a:p>
          <a:p>
            <a:pPr lvl="2"/>
            <a:r>
              <a:rPr lang="en-US" dirty="0">
                <a:latin typeface="+mj-lt"/>
              </a:rPr>
              <a:t>Known as almanac</a:t>
            </a:r>
          </a:p>
          <a:p>
            <a:pPr lvl="2"/>
            <a:r>
              <a:rPr lang="en-US" dirty="0">
                <a:latin typeface="+mj-lt"/>
              </a:rPr>
              <a:t>Valid for up to two weeks</a:t>
            </a:r>
          </a:p>
          <a:p>
            <a:pPr lvl="2"/>
            <a:endParaRPr lang="en-US" dirty="0">
              <a:latin typeface="+mj-lt"/>
            </a:endParaRPr>
          </a:p>
          <a:p>
            <a:r>
              <a:rPr lang="en-US" dirty="0">
                <a:latin typeface="+mj-lt"/>
              </a:rPr>
              <a:t>Cold-start for an embedded device takes significant time</a:t>
            </a:r>
          </a:p>
        </p:txBody>
      </p:sp>
      <p:sp>
        <p:nvSpPr>
          <p:cNvPr id="4" name="Slide Number Placeholder 3">
            <a:extLst>
              <a:ext uri="{FF2B5EF4-FFF2-40B4-BE49-F238E27FC236}">
                <a16:creationId xmlns:a16="http://schemas.microsoft.com/office/drawing/2014/main" id="{34D2C19E-54C7-4C34-B0FE-2CE5983BA410}"/>
              </a:ext>
            </a:extLst>
          </p:cNvPr>
          <p:cNvSpPr>
            <a:spLocks noGrp="1"/>
          </p:cNvSpPr>
          <p:nvPr>
            <p:ph type="sldNum" sz="quarter" idx="12"/>
          </p:nvPr>
        </p:nvSpPr>
        <p:spPr/>
        <p:txBody>
          <a:bodyPr/>
          <a:lstStyle/>
          <a:p>
            <a:fld id="{0778C724-3839-4D76-A707-B4C23905D055}" type="slidenum">
              <a:rPr lang="en-US" smtClean="0"/>
              <a:t>69</a:t>
            </a:fld>
            <a:endParaRPr lang="en-US"/>
          </a:p>
        </p:txBody>
      </p:sp>
    </p:spTree>
    <p:extLst>
      <p:ext uri="{BB962C8B-B14F-4D97-AF65-F5344CB8AC3E}">
        <p14:creationId xmlns:p14="http://schemas.microsoft.com/office/powerpoint/2010/main" val="379166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lnSpcReduction="10000"/>
          </a:bodyPr>
          <a:lstStyle/>
          <a:p>
            <a:pPr marL="514350" indent="-514350">
              <a:buAutoNum type="arabicPeriod"/>
            </a:pPr>
            <a:r>
              <a:rPr lang="en-US" dirty="0"/>
              <a:t>Review: last few lecture’s topics </a:t>
            </a:r>
          </a:p>
          <a:p>
            <a:pPr marL="514350" indent="-514350">
              <a:buAutoNum type="arabicPeriod"/>
            </a:pPr>
            <a:r>
              <a:rPr lang="en-US" dirty="0" err="1">
                <a:latin typeface="+mj-lt"/>
              </a:rPr>
              <a:t>Localisation</a:t>
            </a:r>
            <a:r>
              <a:rPr lang="en-US" dirty="0">
                <a:latin typeface="+mj-lt"/>
              </a:rPr>
              <a:t> basics and RSSI</a:t>
            </a:r>
          </a:p>
          <a:p>
            <a:pPr marL="514350" indent="-514350">
              <a:buAutoNum type="arabicPeriod"/>
            </a:pPr>
            <a:r>
              <a:rPr lang="en-US" dirty="0">
                <a:latin typeface="+mj-lt"/>
              </a:rPr>
              <a:t>Case Study: Radio Tomography</a:t>
            </a:r>
          </a:p>
          <a:p>
            <a:pPr marL="514350" indent="-514350">
              <a:buAutoNum type="arabicPeriod"/>
            </a:pPr>
            <a:r>
              <a:rPr lang="en-US" dirty="0">
                <a:latin typeface="+mj-lt"/>
              </a:rPr>
              <a:t>Other Ranging Methods</a:t>
            </a:r>
          </a:p>
          <a:p>
            <a:pPr marL="514350" indent="-514350">
              <a:buAutoNum type="arabicPeriod"/>
            </a:pPr>
            <a:r>
              <a:rPr lang="en-US" dirty="0">
                <a:latin typeface="+mj-lt"/>
              </a:rPr>
              <a:t>Global Positioning System</a:t>
            </a:r>
          </a:p>
          <a:p>
            <a:pPr marL="514350" indent="-514350">
              <a:buAutoNum type="arabicPeriod"/>
            </a:pPr>
            <a:r>
              <a:rPr lang="en-US" dirty="0">
                <a:latin typeface="+mj-lt"/>
              </a:rPr>
              <a:t>Indoor </a:t>
            </a:r>
            <a:r>
              <a:rPr lang="en-US" dirty="0" err="1">
                <a:latin typeface="+mj-lt"/>
              </a:rPr>
              <a:t>Localisation</a:t>
            </a:r>
            <a:endParaRPr lang="en-US" dirty="0">
              <a:latin typeface="+mj-lt"/>
            </a:endParaRPr>
          </a:p>
          <a:p>
            <a:pPr marL="514350" indent="-514350">
              <a:buAutoNum type="arabicPeriod"/>
            </a:pPr>
            <a:r>
              <a:rPr lang="en-US" dirty="0">
                <a:latin typeface="+mj-lt"/>
              </a:rPr>
              <a:t>Fingerprinting	</a:t>
            </a:r>
          </a:p>
          <a:p>
            <a:pPr marL="514350" indent="-514350">
              <a:buAutoNum type="arabicPeriod"/>
            </a:pPr>
            <a:r>
              <a:rPr lang="en-US" dirty="0">
                <a:latin typeface="+mj-lt"/>
              </a:rPr>
              <a:t>Ultrawide band</a:t>
            </a:r>
          </a:p>
          <a:p>
            <a:pPr marL="514350" indent="-514350">
              <a:buAutoNum type="arabicPeriod"/>
            </a:pPr>
            <a:r>
              <a:rPr lang="en-US" dirty="0">
                <a:latin typeface="+mj-lt"/>
              </a:rPr>
              <a:t>Other methods</a:t>
            </a:r>
          </a:p>
          <a:p>
            <a:pPr marL="514350" indent="-514350">
              <a:buAutoNum type="arabicPeriod"/>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7</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390862869"/>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280CA9-266F-42A5-815A-682DCAF14A38}"/>
              </a:ext>
            </a:extLst>
          </p:cNvPr>
          <p:cNvSpPr txBox="1"/>
          <p:nvPr/>
        </p:nvSpPr>
        <p:spPr>
          <a:xfrm>
            <a:off x="507748" y="286726"/>
            <a:ext cx="7022563" cy="707886"/>
          </a:xfrm>
          <a:prstGeom prst="rect">
            <a:avLst/>
          </a:prstGeom>
          <a:noFill/>
        </p:spPr>
        <p:txBody>
          <a:bodyPr wrap="none" rtlCol="0">
            <a:spAutoFit/>
          </a:bodyPr>
          <a:lstStyle/>
          <a:p>
            <a:r>
              <a:rPr lang="en-SG" sz="4000" dirty="0"/>
              <a:t>Global Positioning System (GPS)  </a:t>
            </a:r>
          </a:p>
        </p:txBody>
      </p:sp>
      <p:sp>
        <p:nvSpPr>
          <p:cNvPr id="3" name="TextBox 2">
            <a:extLst>
              <a:ext uri="{FF2B5EF4-FFF2-40B4-BE49-F238E27FC236}">
                <a16:creationId xmlns:a16="http://schemas.microsoft.com/office/drawing/2014/main" id="{BF1C67D3-A6F1-4090-B4E1-0F93C5128C4F}"/>
              </a:ext>
            </a:extLst>
          </p:cNvPr>
          <p:cNvSpPr txBox="1"/>
          <p:nvPr/>
        </p:nvSpPr>
        <p:spPr>
          <a:xfrm>
            <a:off x="507748" y="1342914"/>
            <a:ext cx="8275169" cy="1938992"/>
          </a:xfrm>
          <a:prstGeom prst="rect">
            <a:avLst/>
          </a:prstGeom>
          <a:noFill/>
        </p:spPr>
        <p:txBody>
          <a:bodyPr wrap="square" rtlCol="0">
            <a:spAutoFit/>
          </a:bodyPr>
          <a:lstStyle/>
          <a:p>
            <a:pPr marL="342900" indent="-342900">
              <a:buFont typeface="Arial" panose="020B0604020202020204" pitchFamily="34" charset="0"/>
              <a:buChar char="•"/>
            </a:pPr>
            <a:r>
              <a:rPr lang="en-SG" sz="2800" dirty="0">
                <a:latin typeface="+mj-lt"/>
              </a:rPr>
              <a:t>A set of (&gt;= 24) satellites, orbiting </a:t>
            </a:r>
            <a:r>
              <a:rPr lang="en-US" sz="2800" dirty="0">
                <a:latin typeface="+mj-lt"/>
              </a:rPr>
              <a:t>at an altitude of approximately 20,200 km. </a:t>
            </a:r>
          </a:p>
          <a:p>
            <a:pPr marL="342900" indent="-342900">
              <a:buFont typeface="Arial" panose="020B0604020202020204" pitchFamily="34" charset="0"/>
              <a:buChar char="•"/>
            </a:pPr>
            <a:r>
              <a:rPr lang="en-US" sz="2800" dirty="0">
                <a:latin typeface="+mj-lt"/>
              </a:rPr>
              <a:t>GPS satellites have very precise clock</a:t>
            </a:r>
          </a:p>
          <a:p>
            <a:endParaRPr lang="en-US" dirty="0"/>
          </a:p>
          <a:p>
            <a:endParaRPr lang="en-SG" dirty="0"/>
          </a:p>
        </p:txBody>
      </p:sp>
      <p:sp>
        <p:nvSpPr>
          <p:cNvPr id="5" name="TextBox 4">
            <a:extLst>
              <a:ext uri="{FF2B5EF4-FFF2-40B4-BE49-F238E27FC236}">
                <a16:creationId xmlns:a16="http://schemas.microsoft.com/office/drawing/2014/main" id="{62050AFC-FEB8-4A40-B0A7-38C0F59A7F0F}"/>
              </a:ext>
            </a:extLst>
          </p:cNvPr>
          <p:cNvSpPr txBox="1"/>
          <p:nvPr/>
        </p:nvSpPr>
        <p:spPr>
          <a:xfrm>
            <a:off x="2135560" y="6361137"/>
            <a:ext cx="6534472" cy="338554"/>
          </a:xfrm>
          <a:prstGeom prst="rect">
            <a:avLst/>
          </a:prstGeom>
          <a:noFill/>
        </p:spPr>
        <p:txBody>
          <a:bodyPr wrap="square">
            <a:spAutoFit/>
          </a:bodyPr>
          <a:lstStyle/>
          <a:p>
            <a:r>
              <a:rPr lang="en-SG" sz="1600" dirty="0"/>
              <a:t>https://www.gps.gov/systems/gps/space/</a:t>
            </a:r>
          </a:p>
        </p:txBody>
      </p:sp>
      <p:grpSp>
        <p:nvGrpSpPr>
          <p:cNvPr id="9" name="Group 8">
            <a:extLst>
              <a:ext uri="{FF2B5EF4-FFF2-40B4-BE49-F238E27FC236}">
                <a16:creationId xmlns:a16="http://schemas.microsoft.com/office/drawing/2014/main" id="{53FC3B84-A1F2-46AB-89B7-44160032A654}"/>
              </a:ext>
            </a:extLst>
          </p:cNvPr>
          <p:cNvGrpSpPr/>
          <p:nvPr/>
        </p:nvGrpSpPr>
        <p:grpSpPr>
          <a:xfrm rot="8100000">
            <a:off x="9525671" y="2897491"/>
            <a:ext cx="204383" cy="538401"/>
            <a:chOff x="6267592" y="3561209"/>
            <a:chExt cx="281226" cy="750660"/>
          </a:xfrm>
        </p:grpSpPr>
        <p:sp>
          <p:nvSpPr>
            <p:cNvPr id="8" name="Rectangle 7">
              <a:extLst>
                <a:ext uri="{FF2B5EF4-FFF2-40B4-BE49-F238E27FC236}">
                  <a16:creationId xmlns:a16="http://schemas.microsoft.com/office/drawing/2014/main" id="{FE24E01D-F2FB-4703-9003-F2CF3737FF09}"/>
                </a:ext>
              </a:extLst>
            </p:cNvPr>
            <p:cNvSpPr/>
            <p:nvPr/>
          </p:nvSpPr>
          <p:spPr bwMode="auto">
            <a:xfrm>
              <a:off x="6300192" y="3571794"/>
              <a:ext cx="216024" cy="729494"/>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SG" sz="2800" b="1">
                <a:solidFill>
                  <a:srgbClr val="FFCC99"/>
                </a:solidFill>
                <a:latin typeface="Times New Roman" pitchFamily="-96" charset="0"/>
              </a:endParaRPr>
            </a:p>
          </p:txBody>
        </p:sp>
        <p:sp>
          <p:nvSpPr>
            <p:cNvPr id="7" name="Rectangle: Rounded Corners 6">
              <a:extLst>
                <a:ext uri="{FF2B5EF4-FFF2-40B4-BE49-F238E27FC236}">
                  <a16:creationId xmlns:a16="http://schemas.microsoft.com/office/drawing/2014/main" id="{5D70FA25-A9BD-48A0-8E3F-54655CCFD967}"/>
                </a:ext>
              </a:extLst>
            </p:cNvPr>
            <p:cNvSpPr/>
            <p:nvPr/>
          </p:nvSpPr>
          <p:spPr bwMode="auto">
            <a:xfrm>
              <a:off x="6267592" y="3561209"/>
              <a:ext cx="281226" cy="750660"/>
            </a:xfrm>
            <a:prstGeom prst="round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SG" sz="2800" b="1">
                <a:solidFill>
                  <a:srgbClr val="FFCC99"/>
                </a:solidFill>
                <a:latin typeface="Times New Roman" pitchFamily="-96" charset="0"/>
              </a:endParaRPr>
            </a:p>
          </p:txBody>
        </p:sp>
      </p:grpSp>
      <p:sp>
        <p:nvSpPr>
          <p:cNvPr id="10" name="Isosceles Triangle 9">
            <a:extLst>
              <a:ext uri="{FF2B5EF4-FFF2-40B4-BE49-F238E27FC236}">
                <a16:creationId xmlns:a16="http://schemas.microsoft.com/office/drawing/2014/main" id="{D4B154AD-209E-4489-A9C9-5D0DD673A1BE}"/>
              </a:ext>
            </a:extLst>
          </p:cNvPr>
          <p:cNvSpPr/>
          <p:nvPr/>
        </p:nvSpPr>
        <p:spPr bwMode="auto">
          <a:xfrm>
            <a:off x="8513620" y="5348223"/>
            <a:ext cx="366960" cy="1039356"/>
          </a:xfrm>
          <a:prstGeom prst="triangle">
            <a:avLst/>
          </a:prstGeom>
          <a:solidFill>
            <a:srgbClr val="606060"/>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SG" sz="2800" b="1">
              <a:solidFill>
                <a:srgbClr val="FFCC99"/>
              </a:solidFill>
              <a:latin typeface="Times New Roman" pitchFamily="-96" charset="0"/>
            </a:endParaRPr>
          </a:p>
        </p:txBody>
      </p:sp>
      <p:cxnSp>
        <p:nvCxnSpPr>
          <p:cNvPr id="12" name="Straight Arrow Connector 11">
            <a:extLst>
              <a:ext uri="{FF2B5EF4-FFF2-40B4-BE49-F238E27FC236}">
                <a16:creationId xmlns:a16="http://schemas.microsoft.com/office/drawing/2014/main" id="{A017AA95-8B3C-4D11-B0A7-EE57F0FC76F0}"/>
              </a:ext>
            </a:extLst>
          </p:cNvPr>
          <p:cNvCxnSpPr>
            <a:cxnSpLocks/>
          </p:cNvCxnSpPr>
          <p:nvPr/>
        </p:nvCxnSpPr>
        <p:spPr bwMode="auto">
          <a:xfrm flipH="1">
            <a:off x="8996517" y="3718698"/>
            <a:ext cx="346777" cy="163069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D15A2A74-2D00-4A53-87F8-3E374463988E}"/>
              </a:ext>
            </a:extLst>
          </p:cNvPr>
          <p:cNvSpPr txBox="1"/>
          <p:nvPr/>
        </p:nvSpPr>
        <p:spPr>
          <a:xfrm>
            <a:off x="8654380" y="4313518"/>
            <a:ext cx="341760" cy="369332"/>
          </a:xfrm>
          <a:prstGeom prst="rect">
            <a:avLst/>
          </a:prstGeom>
          <a:noFill/>
        </p:spPr>
        <p:txBody>
          <a:bodyPr wrap="none" rtlCol="0">
            <a:spAutoFit/>
          </a:bodyPr>
          <a:lstStyle/>
          <a:p>
            <a:r>
              <a:rPr lang="en-SG" dirty="0"/>
              <a:t>d</a:t>
            </a:r>
            <a:r>
              <a:rPr lang="en-SG" baseline="-25000" dirty="0"/>
              <a:t>i</a:t>
            </a:r>
          </a:p>
        </p:txBody>
      </p:sp>
      <p:sp>
        <p:nvSpPr>
          <p:cNvPr id="14" name="TextBox 13">
            <a:extLst>
              <a:ext uri="{FF2B5EF4-FFF2-40B4-BE49-F238E27FC236}">
                <a16:creationId xmlns:a16="http://schemas.microsoft.com/office/drawing/2014/main" id="{84D49233-CBD0-4915-BADB-EC7EE5BF4EA5}"/>
              </a:ext>
            </a:extLst>
          </p:cNvPr>
          <p:cNvSpPr txBox="1"/>
          <p:nvPr/>
        </p:nvSpPr>
        <p:spPr>
          <a:xfrm>
            <a:off x="9567226" y="3488230"/>
            <a:ext cx="296876" cy="369332"/>
          </a:xfrm>
          <a:prstGeom prst="rect">
            <a:avLst/>
          </a:prstGeom>
          <a:noFill/>
        </p:spPr>
        <p:txBody>
          <a:bodyPr wrap="none" rtlCol="0">
            <a:spAutoFit/>
          </a:bodyPr>
          <a:lstStyle/>
          <a:p>
            <a:r>
              <a:rPr lang="en-SG" dirty="0" err="1"/>
              <a:t>t</a:t>
            </a:r>
            <a:r>
              <a:rPr lang="en-SG" baseline="-25000" dirty="0" err="1"/>
              <a:t>i</a:t>
            </a:r>
            <a:endParaRPr lang="en-SG" baseline="-25000" dirty="0"/>
          </a:p>
        </p:txBody>
      </p:sp>
      <p:sp>
        <p:nvSpPr>
          <p:cNvPr id="15" name="TextBox 14">
            <a:extLst>
              <a:ext uri="{FF2B5EF4-FFF2-40B4-BE49-F238E27FC236}">
                <a16:creationId xmlns:a16="http://schemas.microsoft.com/office/drawing/2014/main" id="{10E101DF-AFD0-44D5-BB00-04B636715E07}"/>
              </a:ext>
            </a:extLst>
          </p:cNvPr>
          <p:cNvSpPr txBox="1"/>
          <p:nvPr/>
        </p:nvSpPr>
        <p:spPr>
          <a:xfrm>
            <a:off x="7679596" y="5975702"/>
            <a:ext cx="2988404" cy="369332"/>
          </a:xfrm>
          <a:prstGeom prst="rect">
            <a:avLst/>
          </a:prstGeom>
          <a:noFill/>
        </p:spPr>
        <p:txBody>
          <a:bodyPr wrap="square" rtlCol="0">
            <a:spAutoFit/>
          </a:bodyPr>
          <a:lstStyle/>
          <a:p>
            <a:r>
              <a:rPr lang="en-SG" dirty="0" err="1"/>
              <a:t>t’</a:t>
            </a:r>
            <a:r>
              <a:rPr lang="en-SG" baseline="-25000" dirty="0" err="1"/>
              <a:t>i</a:t>
            </a:r>
            <a:r>
              <a:rPr lang="en-SG" baseline="-25000" dirty="0"/>
              <a:t>  </a:t>
            </a:r>
            <a:r>
              <a:rPr lang="en-SG" dirty="0"/>
              <a:t>= </a:t>
            </a:r>
            <a:r>
              <a:rPr lang="en-SG" dirty="0" err="1"/>
              <a:t>t</a:t>
            </a:r>
            <a:r>
              <a:rPr lang="en-SG" baseline="-25000" dirty="0" err="1"/>
              <a:t>i</a:t>
            </a:r>
            <a:r>
              <a:rPr lang="en-SG" dirty="0"/>
              <a:t> + e + d</a:t>
            </a:r>
            <a:r>
              <a:rPr lang="en-SG" baseline="-25000" dirty="0"/>
              <a:t>i</a:t>
            </a:r>
            <a:r>
              <a:rPr lang="en-SG" dirty="0"/>
              <a:t>/c</a:t>
            </a:r>
          </a:p>
        </p:txBody>
      </p:sp>
      <p:sp>
        <p:nvSpPr>
          <p:cNvPr id="21" name="TextBox 20">
            <a:extLst>
              <a:ext uri="{FF2B5EF4-FFF2-40B4-BE49-F238E27FC236}">
                <a16:creationId xmlns:a16="http://schemas.microsoft.com/office/drawing/2014/main" id="{B374C5BD-53F4-4141-834F-F8BEC60B798E}"/>
              </a:ext>
            </a:extLst>
          </p:cNvPr>
          <p:cNvSpPr txBox="1"/>
          <p:nvPr/>
        </p:nvSpPr>
        <p:spPr>
          <a:xfrm>
            <a:off x="507748" y="3063245"/>
            <a:ext cx="9120114" cy="2985433"/>
          </a:xfrm>
          <a:prstGeom prst="rect">
            <a:avLst/>
          </a:prstGeom>
          <a:noFill/>
        </p:spPr>
        <p:txBody>
          <a:bodyPr wrap="square">
            <a:spAutoFit/>
          </a:bodyPr>
          <a:lstStyle/>
          <a:p>
            <a:r>
              <a:rPr lang="en-SG" sz="2800" dirty="0" err="1">
                <a:latin typeface="+mj-lt"/>
              </a:rPr>
              <a:t>t’</a:t>
            </a:r>
            <a:r>
              <a:rPr lang="en-SG" sz="2800" baseline="-25000" dirty="0" err="1">
                <a:latin typeface="+mj-lt"/>
              </a:rPr>
              <a:t>i</a:t>
            </a:r>
            <a:r>
              <a:rPr lang="en-SG" sz="2800" baseline="-25000" dirty="0">
                <a:latin typeface="+mj-lt"/>
              </a:rPr>
              <a:t> </a:t>
            </a:r>
            <a:r>
              <a:rPr lang="en-SG" sz="2800" dirty="0">
                <a:latin typeface="+mj-lt"/>
              </a:rPr>
              <a:t>- local time of message reception</a:t>
            </a:r>
          </a:p>
          <a:p>
            <a:r>
              <a:rPr lang="en-SG" sz="2800" dirty="0" err="1">
                <a:latin typeface="+mj-lt"/>
              </a:rPr>
              <a:t>t</a:t>
            </a:r>
            <a:r>
              <a:rPr lang="en-SG" sz="2800" baseline="-25000" dirty="0" err="1">
                <a:latin typeface="+mj-lt"/>
              </a:rPr>
              <a:t>i</a:t>
            </a:r>
            <a:r>
              <a:rPr lang="en-SG" sz="2800" dirty="0">
                <a:latin typeface="+mj-lt"/>
              </a:rPr>
              <a:t> – timestamp of satellite message </a:t>
            </a:r>
          </a:p>
          <a:p>
            <a:r>
              <a:rPr lang="en-SG" sz="2800" dirty="0">
                <a:solidFill>
                  <a:srgbClr val="FF0000"/>
                </a:solidFill>
                <a:latin typeface="+mj-lt"/>
              </a:rPr>
              <a:t>e (unknown) - clock drift (assume same for all satellites)</a:t>
            </a:r>
          </a:p>
          <a:p>
            <a:r>
              <a:rPr lang="en-SG" sz="2800" dirty="0">
                <a:solidFill>
                  <a:srgbClr val="FF0000"/>
                </a:solidFill>
                <a:latin typeface="+mj-lt"/>
              </a:rPr>
              <a:t>d</a:t>
            </a:r>
            <a:r>
              <a:rPr lang="en-SG" sz="2800" baseline="-25000" dirty="0">
                <a:solidFill>
                  <a:srgbClr val="FF0000"/>
                </a:solidFill>
                <a:latin typeface="+mj-lt"/>
              </a:rPr>
              <a:t>i </a:t>
            </a:r>
            <a:r>
              <a:rPr lang="en-SG" sz="2800" dirty="0">
                <a:solidFill>
                  <a:srgbClr val="FF0000"/>
                </a:solidFill>
                <a:latin typeface="+mj-lt"/>
              </a:rPr>
              <a:t>(unknown) - distance between satellite </a:t>
            </a:r>
            <a:r>
              <a:rPr lang="en-SG" sz="2800" dirty="0" err="1">
                <a:solidFill>
                  <a:srgbClr val="FF0000"/>
                </a:solidFill>
                <a:latin typeface="+mj-lt"/>
              </a:rPr>
              <a:t>i</a:t>
            </a:r>
            <a:r>
              <a:rPr lang="en-SG" sz="2800" dirty="0">
                <a:solidFill>
                  <a:srgbClr val="FF0000"/>
                </a:solidFill>
                <a:latin typeface="+mj-lt"/>
              </a:rPr>
              <a:t> and receiver</a:t>
            </a:r>
          </a:p>
          <a:p>
            <a:r>
              <a:rPr lang="en-SG" sz="2800" dirty="0">
                <a:latin typeface="+mj-lt"/>
              </a:rPr>
              <a:t>c – speed of light</a:t>
            </a:r>
          </a:p>
          <a:p>
            <a:endParaRPr lang="en-SG" sz="2400" dirty="0"/>
          </a:p>
          <a:p>
            <a:endParaRPr lang="en-SG" sz="2400" dirty="0"/>
          </a:p>
        </p:txBody>
      </p:sp>
      <p:sp>
        <p:nvSpPr>
          <p:cNvPr id="4" name="TextBox 3">
            <a:extLst>
              <a:ext uri="{FF2B5EF4-FFF2-40B4-BE49-F238E27FC236}">
                <a16:creationId xmlns:a16="http://schemas.microsoft.com/office/drawing/2014/main" id="{F23C92EC-A8A8-49D4-8B1B-E0C04C2C1D39}"/>
              </a:ext>
            </a:extLst>
          </p:cNvPr>
          <p:cNvSpPr txBox="1"/>
          <p:nvPr/>
        </p:nvSpPr>
        <p:spPr>
          <a:xfrm>
            <a:off x="7119608" y="5539199"/>
            <a:ext cx="1407886" cy="369332"/>
          </a:xfrm>
          <a:prstGeom prst="rect">
            <a:avLst/>
          </a:prstGeom>
          <a:noFill/>
        </p:spPr>
        <p:txBody>
          <a:bodyPr wrap="none" rtlCol="0">
            <a:spAutoFit/>
          </a:bodyPr>
          <a:lstStyle/>
          <a:p>
            <a:r>
              <a:rPr lang="en-US" dirty="0">
                <a:solidFill>
                  <a:schemeClr val="accent1">
                    <a:lumMod val="75000"/>
                  </a:schemeClr>
                </a:solidFill>
              </a:rPr>
              <a:t>GPS Receiver</a:t>
            </a:r>
            <a:endParaRPr lang="en-SG" dirty="0">
              <a:solidFill>
                <a:schemeClr val="accent1">
                  <a:lumMod val="75000"/>
                </a:schemeClr>
              </a:solidFill>
            </a:endParaRPr>
          </a:p>
        </p:txBody>
      </p:sp>
    </p:spTree>
    <p:extLst>
      <p:ext uri="{BB962C8B-B14F-4D97-AF65-F5344CB8AC3E}">
        <p14:creationId xmlns:p14="http://schemas.microsoft.com/office/powerpoint/2010/main" val="69861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4" grpId="0"/>
      <p:bldP spid="15" grpId="0"/>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280CA9-266F-42A5-815A-682DCAF14A38}"/>
              </a:ext>
            </a:extLst>
          </p:cNvPr>
          <p:cNvSpPr txBox="1"/>
          <p:nvPr/>
        </p:nvSpPr>
        <p:spPr>
          <a:xfrm>
            <a:off x="657033" y="512966"/>
            <a:ext cx="7022563" cy="707886"/>
          </a:xfrm>
          <a:prstGeom prst="rect">
            <a:avLst/>
          </a:prstGeom>
          <a:noFill/>
        </p:spPr>
        <p:txBody>
          <a:bodyPr wrap="none" rtlCol="0">
            <a:spAutoFit/>
          </a:bodyPr>
          <a:lstStyle/>
          <a:p>
            <a:r>
              <a:rPr lang="en-SG" sz="4000" dirty="0"/>
              <a:t>Global Positioning System (GPS)  </a:t>
            </a:r>
          </a:p>
        </p:txBody>
      </p:sp>
      <p:sp>
        <p:nvSpPr>
          <p:cNvPr id="5" name="TextBox 4">
            <a:extLst>
              <a:ext uri="{FF2B5EF4-FFF2-40B4-BE49-F238E27FC236}">
                <a16:creationId xmlns:a16="http://schemas.microsoft.com/office/drawing/2014/main" id="{62050AFC-FEB8-4A40-B0A7-38C0F59A7F0F}"/>
              </a:ext>
            </a:extLst>
          </p:cNvPr>
          <p:cNvSpPr txBox="1"/>
          <p:nvPr/>
        </p:nvSpPr>
        <p:spPr>
          <a:xfrm>
            <a:off x="2135560" y="6361137"/>
            <a:ext cx="6534472" cy="338554"/>
          </a:xfrm>
          <a:prstGeom prst="rect">
            <a:avLst/>
          </a:prstGeom>
          <a:noFill/>
        </p:spPr>
        <p:txBody>
          <a:bodyPr wrap="square">
            <a:spAutoFit/>
          </a:bodyPr>
          <a:lstStyle/>
          <a:p>
            <a:r>
              <a:rPr lang="en-SG" sz="1600" dirty="0"/>
              <a:t>https://www.gps.gov/systems/gps/space/</a:t>
            </a:r>
          </a:p>
        </p:txBody>
      </p:sp>
      <p:grpSp>
        <p:nvGrpSpPr>
          <p:cNvPr id="9" name="Group 8">
            <a:extLst>
              <a:ext uri="{FF2B5EF4-FFF2-40B4-BE49-F238E27FC236}">
                <a16:creationId xmlns:a16="http://schemas.microsoft.com/office/drawing/2014/main" id="{53FC3B84-A1F2-46AB-89B7-44160032A654}"/>
              </a:ext>
            </a:extLst>
          </p:cNvPr>
          <p:cNvGrpSpPr/>
          <p:nvPr/>
        </p:nvGrpSpPr>
        <p:grpSpPr>
          <a:xfrm rot="8100000">
            <a:off x="9525671" y="2897491"/>
            <a:ext cx="204383" cy="538401"/>
            <a:chOff x="6267592" y="3561209"/>
            <a:chExt cx="281226" cy="750660"/>
          </a:xfrm>
        </p:grpSpPr>
        <p:sp>
          <p:nvSpPr>
            <p:cNvPr id="8" name="Rectangle 7">
              <a:extLst>
                <a:ext uri="{FF2B5EF4-FFF2-40B4-BE49-F238E27FC236}">
                  <a16:creationId xmlns:a16="http://schemas.microsoft.com/office/drawing/2014/main" id="{FE24E01D-F2FB-4703-9003-F2CF3737FF09}"/>
                </a:ext>
              </a:extLst>
            </p:cNvPr>
            <p:cNvSpPr/>
            <p:nvPr/>
          </p:nvSpPr>
          <p:spPr bwMode="auto">
            <a:xfrm>
              <a:off x="6300192" y="3571794"/>
              <a:ext cx="216024" cy="729494"/>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pPr>
              <a:endParaRPr lang="en-SG" sz="2800" b="1">
                <a:solidFill>
                  <a:srgbClr val="FFCC99"/>
                </a:solidFill>
                <a:latin typeface="Times New Roman" pitchFamily="-96" charset="0"/>
              </a:endParaRPr>
            </a:p>
          </p:txBody>
        </p:sp>
        <p:sp>
          <p:nvSpPr>
            <p:cNvPr id="7" name="Rectangle: Rounded Corners 6">
              <a:extLst>
                <a:ext uri="{FF2B5EF4-FFF2-40B4-BE49-F238E27FC236}">
                  <a16:creationId xmlns:a16="http://schemas.microsoft.com/office/drawing/2014/main" id="{5D70FA25-A9BD-48A0-8E3F-54655CCFD967}"/>
                </a:ext>
              </a:extLst>
            </p:cNvPr>
            <p:cNvSpPr/>
            <p:nvPr/>
          </p:nvSpPr>
          <p:spPr bwMode="auto">
            <a:xfrm>
              <a:off x="6267592" y="3561209"/>
              <a:ext cx="281226" cy="750660"/>
            </a:xfrm>
            <a:prstGeom prst="round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SG" sz="2800" b="1">
                <a:solidFill>
                  <a:srgbClr val="FFCC99"/>
                </a:solidFill>
                <a:latin typeface="Times New Roman" pitchFamily="-96" charset="0"/>
              </a:endParaRPr>
            </a:p>
          </p:txBody>
        </p:sp>
      </p:grpSp>
      <p:sp>
        <p:nvSpPr>
          <p:cNvPr id="10" name="Isosceles Triangle 9">
            <a:extLst>
              <a:ext uri="{FF2B5EF4-FFF2-40B4-BE49-F238E27FC236}">
                <a16:creationId xmlns:a16="http://schemas.microsoft.com/office/drawing/2014/main" id="{D4B154AD-209E-4489-A9C9-5D0DD673A1BE}"/>
              </a:ext>
            </a:extLst>
          </p:cNvPr>
          <p:cNvSpPr/>
          <p:nvPr/>
        </p:nvSpPr>
        <p:spPr bwMode="auto">
          <a:xfrm>
            <a:off x="8513620" y="5348223"/>
            <a:ext cx="366960" cy="1039356"/>
          </a:xfrm>
          <a:prstGeom prst="triangle">
            <a:avLst/>
          </a:prstGeom>
          <a:solidFill>
            <a:srgbClr val="606060"/>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fontAlgn="base">
              <a:spcBef>
                <a:spcPct val="0"/>
              </a:spcBef>
              <a:spcAft>
                <a:spcPct val="0"/>
              </a:spcAft>
            </a:pPr>
            <a:endParaRPr lang="en-SG" sz="2800" b="1">
              <a:solidFill>
                <a:srgbClr val="FFCC99"/>
              </a:solidFill>
              <a:latin typeface="Times New Roman" pitchFamily="-96" charset="0"/>
            </a:endParaRPr>
          </a:p>
        </p:txBody>
      </p:sp>
      <p:cxnSp>
        <p:nvCxnSpPr>
          <p:cNvPr id="12" name="Straight Arrow Connector 11">
            <a:extLst>
              <a:ext uri="{FF2B5EF4-FFF2-40B4-BE49-F238E27FC236}">
                <a16:creationId xmlns:a16="http://schemas.microsoft.com/office/drawing/2014/main" id="{A017AA95-8B3C-4D11-B0A7-EE57F0FC76F0}"/>
              </a:ext>
            </a:extLst>
          </p:cNvPr>
          <p:cNvCxnSpPr>
            <a:cxnSpLocks/>
          </p:cNvCxnSpPr>
          <p:nvPr/>
        </p:nvCxnSpPr>
        <p:spPr bwMode="auto">
          <a:xfrm flipH="1">
            <a:off x="8996517" y="3718698"/>
            <a:ext cx="346777" cy="163069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D15A2A74-2D00-4A53-87F8-3E374463988E}"/>
              </a:ext>
            </a:extLst>
          </p:cNvPr>
          <p:cNvSpPr txBox="1"/>
          <p:nvPr/>
        </p:nvSpPr>
        <p:spPr>
          <a:xfrm>
            <a:off x="8654380" y="4313518"/>
            <a:ext cx="341760" cy="369332"/>
          </a:xfrm>
          <a:prstGeom prst="rect">
            <a:avLst/>
          </a:prstGeom>
          <a:noFill/>
        </p:spPr>
        <p:txBody>
          <a:bodyPr wrap="none" rtlCol="0">
            <a:spAutoFit/>
          </a:bodyPr>
          <a:lstStyle/>
          <a:p>
            <a:r>
              <a:rPr lang="en-SG" dirty="0"/>
              <a:t>d</a:t>
            </a:r>
            <a:r>
              <a:rPr lang="en-SG" baseline="-25000" dirty="0"/>
              <a:t>i</a:t>
            </a:r>
          </a:p>
        </p:txBody>
      </p:sp>
      <p:sp>
        <p:nvSpPr>
          <p:cNvPr id="14" name="TextBox 13">
            <a:extLst>
              <a:ext uri="{FF2B5EF4-FFF2-40B4-BE49-F238E27FC236}">
                <a16:creationId xmlns:a16="http://schemas.microsoft.com/office/drawing/2014/main" id="{84D49233-CBD0-4915-BADB-EC7EE5BF4EA5}"/>
              </a:ext>
            </a:extLst>
          </p:cNvPr>
          <p:cNvSpPr txBox="1"/>
          <p:nvPr/>
        </p:nvSpPr>
        <p:spPr>
          <a:xfrm>
            <a:off x="9567226" y="3488230"/>
            <a:ext cx="296876" cy="369332"/>
          </a:xfrm>
          <a:prstGeom prst="rect">
            <a:avLst/>
          </a:prstGeom>
          <a:noFill/>
        </p:spPr>
        <p:txBody>
          <a:bodyPr wrap="none" rtlCol="0">
            <a:spAutoFit/>
          </a:bodyPr>
          <a:lstStyle/>
          <a:p>
            <a:r>
              <a:rPr lang="en-SG" dirty="0" err="1"/>
              <a:t>t</a:t>
            </a:r>
            <a:r>
              <a:rPr lang="en-SG" baseline="-25000" dirty="0" err="1"/>
              <a:t>i</a:t>
            </a:r>
            <a:endParaRPr lang="en-SG" baseline="-25000" dirty="0"/>
          </a:p>
        </p:txBody>
      </p:sp>
      <p:sp>
        <p:nvSpPr>
          <p:cNvPr id="15" name="TextBox 14">
            <a:extLst>
              <a:ext uri="{FF2B5EF4-FFF2-40B4-BE49-F238E27FC236}">
                <a16:creationId xmlns:a16="http://schemas.microsoft.com/office/drawing/2014/main" id="{10E101DF-AFD0-44D5-BB00-04B636715E07}"/>
              </a:ext>
            </a:extLst>
          </p:cNvPr>
          <p:cNvSpPr txBox="1"/>
          <p:nvPr/>
        </p:nvSpPr>
        <p:spPr>
          <a:xfrm>
            <a:off x="7679596" y="5975702"/>
            <a:ext cx="2988404" cy="369332"/>
          </a:xfrm>
          <a:prstGeom prst="rect">
            <a:avLst/>
          </a:prstGeom>
          <a:noFill/>
        </p:spPr>
        <p:txBody>
          <a:bodyPr wrap="square" rtlCol="0">
            <a:spAutoFit/>
          </a:bodyPr>
          <a:lstStyle/>
          <a:p>
            <a:r>
              <a:rPr lang="en-SG" dirty="0" err="1"/>
              <a:t>t’</a:t>
            </a:r>
            <a:r>
              <a:rPr lang="en-SG" baseline="-25000" dirty="0" err="1"/>
              <a:t>i</a:t>
            </a:r>
            <a:r>
              <a:rPr lang="en-SG" baseline="-25000" dirty="0"/>
              <a:t>  </a:t>
            </a:r>
            <a:r>
              <a:rPr lang="en-SG" dirty="0"/>
              <a:t>= </a:t>
            </a:r>
            <a:r>
              <a:rPr lang="en-SG" dirty="0" err="1"/>
              <a:t>t</a:t>
            </a:r>
            <a:r>
              <a:rPr lang="en-SG" baseline="-25000" dirty="0" err="1"/>
              <a:t>i</a:t>
            </a:r>
            <a:r>
              <a:rPr lang="en-SG" dirty="0"/>
              <a:t> + e + d</a:t>
            </a:r>
            <a:r>
              <a:rPr lang="en-SG" baseline="-25000" dirty="0"/>
              <a:t>i</a:t>
            </a:r>
            <a:r>
              <a:rPr lang="en-SG" dirty="0"/>
              <a:t>/c</a:t>
            </a:r>
          </a:p>
        </p:txBody>
      </p:sp>
      <p:sp>
        <p:nvSpPr>
          <p:cNvPr id="21" name="TextBox 20">
            <a:extLst>
              <a:ext uri="{FF2B5EF4-FFF2-40B4-BE49-F238E27FC236}">
                <a16:creationId xmlns:a16="http://schemas.microsoft.com/office/drawing/2014/main" id="{B374C5BD-53F4-4141-834F-F8BEC60B798E}"/>
              </a:ext>
            </a:extLst>
          </p:cNvPr>
          <p:cNvSpPr txBox="1"/>
          <p:nvPr/>
        </p:nvSpPr>
        <p:spPr>
          <a:xfrm>
            <a:off x="704460" y="1595404"/>
            <a:ext cx="10694686" cy="4339650"/>
          </a:xfrm>
          <a:prstGeom prst="rect">
            <a:avLst/>
          </a:prstGeom>
          <a:noFill/>
        </p:spPr>
        <p:txBody>
          <a:bodyPr wrap="square">
            <a:spAutoFit/>
          </a:bodyPr>
          <a:lstStyle/>
          <a:p>
            <a:r>
              <a:rPr lang="en-SG" sz="2800" dirty="0">
                <a:latin typeface="+mj-lt"/>
              </a:rPr>
              <a:t>Equation form by GPS receiver for satellite </a:t>
            </a:r>
            <a:r>
              <a:rPr lang="en-SG" sz="2800" i="1" dirty="0" err="1">
                <a:latin typeface="+mj-lt"/>
              </a:rPr>
              <a:t>i</a:t>
            </a:r>
            <a:endParaRPr lang="en-SG" sz="2800" i="1" dirty="0">
              <a:latin typeface="+mj-lt"/>
            </a:endParaRPr>
          </a:p>
          <a:p>
            <a:r>
              <a:rPr lang="en-SG" sz="2800" i="1" dirty="0">
                <a:latin typeface="+mj-lt"/>
              </a:rPr>
              <a:t>	</a:t>
            </a:r>
            <a:r>
              <a:rPr lang="en-SG" sz="2800" dirty="0">
                <a:latin typeface="+mj-lt"/>
              </a:rPr>
              <a:t> </a:t>
            </a:r>
            <a:r>
              <a:rPr lang="en-SG" sz="2800" dirty="0" err="1">
                <a:latin typeface="+mj-lt"/>
              </a:rPr>
              <a:t>t’</a:t>
            </a:r>
            <a:r>
              <a:rPr lang="en-SG" sz="2800" baseline="-25000" dirty="0" err="1">
                <a:latin typeface="+mj-lt"/>
              </a:rPr>
              <a:t>i</a:t>
            </a:r>
            <a:r>
              <a:rPr lang="en-SG" sz="2800" baseline="-25000" dirty="0">
                <a:latin typeface="+mj-lt"/>
              </a:rPr>
              <a:t>  </a:t>
            </a:r>
            <a:r>
              <a:rPr lang="en-SG" sz="2800" dirty="0">
                <a:latin typeface="+mj-lt"/>
              </a:rPr>
              <a:t>= </a:t>
            </a:r>
            <a:r>
              <a:rPr lang="en-SG" sz="2800" dirty="0" err="1">
                <a:latin typeface="+mj-lt"/>
              </a:rPr>
              <a:t>t</a:t>
            </a:r>
            <a:r>
              <a:rPr lang="en-SG" sz="2800" baseline="-25000" dirty="0" err="1">
                <a:latin typeface="+mj-lt"/>
              </a:rPr>
              <a:t>i</a:t>
            </a:r>
            <a:r>
              <a:rPr lang="en-SG" sz="2800" dirty="0">
                <a:latin typeface="+mj-lt"/>
              </a:rPr>
              <a:t> + </a:t>
            </a:r>
            <a:r>
              <a:rPr lang="en-SG" sz="2800" dirty="0">
                <a:solidFill>
                  <a:srgbClr val="FF0000"/>
                </a:solidFill>
                <a:latin typeface="+mj-lt"/>
              </a:rPr>
              <a:t>e</a:t>
            </a:r>
            <a:r>
              <a:rPr lang="en-SG" sz="2800" dirty="0">
                <a:latin typeface="+mj-lt"/>
              </a:rPr>
              <a:t> + </a:t>
            </a:r>
            <a:r>
              <a:rPr lang="en-SG" sz="2800" dirty="0">
                <a:solidFill>
                  <a:srgbClr val="FF0000"/>
                </a:solidFill>
                <a:latin typeface="+mj-lt"/>
              </a:rPr>
              <a:t>d</a:t>
            </a:r>
            <a:r>
              <a:rPr lang="en-SG" sz="2800" baseline="-25000" dirty="0">
                <a:solidFill>
                  <a:srgbClr val="FF0000"/>
                </a:solidFill>
                <a:latin typeface="+mj-lt"/>
              </a:rPr>
              <a:t>i</a:t>
            </a:r>
            <a:r>
              <a:rPr lang="en-SG" sz="2800" dirty="0">
                <a:latin typeface="+mj-lt"/>
              </a:rPr>
              <a:t>/c</a:t>
            </a:r>
          </a:p>
          <a:p>
            <a:r>
              <a:rPr lang="en-SG" sz="2800" dirty="0">
                <a:latin typeface="+mj-lt"/>
              </a:rPr>
              <a:t>	</a:t>
            </a:r>
          </a:p>
          <a:p>
            <a:r>
              <a:rPr lang="en-US" sz="2800" dirty="0">
                <a:latin typeface="+mj-lt"/>
              </a:rPr>
              <a:t>Express d</a:t>
            </a:r>
            <a:r>
              <a:rPr lang="en-US" sz="2800" baseline="-25000" dirty="0">
                <a:latin typeface="+mj-lt"/>
              </a:rPr>
              <a:t>i</a:t>
            </a:r>
            <a:r>
              <a:rPr lang="en-US" sz="2800" dirty="0">
                <a:latin typeface="+mj-lt"/>
              </a:rPr>
              <a:t> as ( (</a:t>
            </a:r>
            <a:r>
              <a:rPr lang="en-US" sz="2800" dirty="0">
                <a:solidFill>
                  <a:srgbClr val="FF0000"/>
                </a:solidFill>
                <a:latin typeface="+mj-lt"/>
              </a:rPr>
              <a:t>x</a:t>
            </a:r>
            <a:r>
              <a:rPr lang="en-US" sz="2800" dirty="0">
                <a:latin typeface="+mj-lt"/>
              </a:rPr>
              <a:t> – x</a:t>
            </a:r>
            <a:r>
              <a:rPr lang="en-US" sz="2800" baseline="-25000" dirty="0">
                <a:latin typeface="+mj-lt"/>
              </a:rPr>
              <a:t>i</a:t>
            </a:r>
            <a:r>
              <a:rPr lang="en-US" sz="2800" dirty="0">
                <a:latin typeface="+mj-lt"/>
              </a:rPr>
              <a:t>)</a:t>
            </a:r>
            <a:r>
              <a:rPr lang="en-US" sz="2800" baseline="30000" dirty="0">
                <a:latin typeface="+mj-lt"/>
              </a:rPr>
              <a:t>2</a:t>
            </a:r>
            <a:r>
              <a:rPr lang="en-US" sz="2800" dirty="0">
                <a:latin typeface="+mj-lt"/>
              </a:rPr>
              <a:t> + (</a:t>
            </a:r>
            <a:r>
              <a:rPr lang="en-US" sz="2800" dirty="0">
                <a:solidFill>
                  <a:srgbClr val="FF0000"/>
                </a:solidFill>
                <a:latin typeface="+mj-lt"/>
              </a:rPr>
              <a:t>y</a:t>
            </a:r>
            <a:r>
              <a:rPr lang="en-US" sz="2800" dirty="0">
                <a:latin typeface="+mj-lt"/>
              </a:rPr>
              <a:t> – </a:t>
            </a:r>
            <a:r>
              <a:rPr lang="en-US" sz="2800" dirty="0" err="1">
                <a:latin typeface="+mj-lt"/>
              </a:rPr>
              <a:t>y</a:t>
            </a:r>
            <a:r>
              <a:rPr lang="en-US" sz="2800" baseline="-25000" dirty="0" err="1">
                <a:latin typeface="+mj-lt"/>
              </a:rPr>
              <a:t>i</a:t>
            </a:r>
            <a:r>
              <a:rPr lang="en-US" sz="2800" dirty="0">
                <a:latin typeface="+mj-lt"/>
              </a:rPr>
              <a:t>)</a:t>
            </a:r>
            <a:r>
              <a:rPr lang="en-US" sz="2800" baseline="30000" dirty="0">
                <a:latin typeface="+mj-lt"/>
              </a:rPr>
              <a:t>2</a:t>
            </a:r>
            <a:r>
              <a:rPr lang="en-US" sz="2800" dirty="0">
                <a:latin typeface="+mj-lt"/>
              </a:rPr>
              <a:t> + (</a:t>
            </a:r>
            <a:r>
              <a:rPr lang="en-US" sz="2800" dirty="0">
                <a:solidFill>
                  <a:srgbClr val="FF0000"/>
                </a:solidFill>
                <a:latin typeface="+mj-lt"/>
              </a:rPr>
              <a:t>z</a:t>
            </a:r>
            <a:r>
              <a:rPr lang="en-US" sz="2800" dirty="0">
                <a:latin typeface="+mj-lt"/>
              </a:rPr>
              <a:t> – </a:t>
            </a:r>
            <a:r>
              <a:rPr lang="en-US" sz="2800" dirty="0" err="1">
                <a:latin typeface="+mj-lt"/>
              </a:rPr>
              <a:t>z</a:t>
            </a:r>
            <a:r>
              <a:rPr lang="en-US" sz="2800" baseline="-25000" dirty="0" err="1">
                <a:latin typeface="+mj-lt"/>
              </a:rPr>
              <a:t>i</a:t>
            </a:r>
            <a:r>
              <a:rPr lang="en-US" sz="2800" dirty="0">
                <a:latin typeface="+mj-lt"/>
              </a:rPr>
              <a:t>)</a:t>
            </a:r>
            <a:r>
              <a:rPr lang="en-US" sz="2800" baseline="30000" dirty="0">
                <a:latin typeface="+mj-lt"/>
              </a:rPr>
              <a:t>2</a:t>
            </a:r>
            <a:r>
              <a:rPr lang="en-US" sz="2800" dirty="0">
                <a:latin typeface="+mj-lt"/>
              </a:rPr>
              <a:t> )</a:t>
            </a:r>
            <a:r>
              <a:rPr lang="en-US" sz="2800" baseline="30000" dirty="0">
                <a:latin typeface="+mj-lt"/>
              </a:rPr>
              <a:t>0.5</a:t>
            </a:r>
          </a:p>
          <a:p>
            <a:r>
              <a:rPr lang="en-SG" sz="2800" dirty="0">
                <a:latin typeface="+mj-lt"/>
              </a:rPr>
              <a:t>where (</a:t>
            </a:r>
            <a:r>
              <a:rPr lang="en-SG" sz="2800" dirty="0">
                <a:solidFill>
                  <a:srgbClr val="FF0000"/>
                </a:solidFill>
                <a:latin typeface="+mj-lt"/>
              </a:rPr>
              <a:t>x, y, z</a:t>
            </a:r>
            <a:r>
              <a:rPr lang="en-SG" sz="2800" dirty="0">
                <a:latin typeface="+mj-lt"/>
              </a:rPr>
              <a:t>) are the coordinates of the receiver</a:t>
            </a:r>
            <a:r>
              <a:rPr lang="en-SG" sz="2800" i="1" dirty="0">
                <a:latin typeface="+mj-lt"/>
              </a:rPr>
              <a:t> </a:t>
            </a:r>
          </a:p>
          <a:p>
            <a:r>
              <a:rPr lang="en-SG" sz="2800" dirty="0">
                <a:latin typeface="+mj-lt"/>
              </a:rPr>
              <a:t>Minimum 4 satellites readings to solve </a:t>
            </a:r>
            <a:r>
              <a:rPr lang="en-SG" sz="2800" dirty="0">
                <a:solidFill>
                  <a:srgbClr val="FF0000"/>
                </a:solidFill>
                <a:latin typeface="+mj-lt"/>
              </a:rPr>
              <a:t>x, y, z </a:t>
            </a:r>
            <a:r>
              <a:rPr lang="en-SG" sz="2800" dirty="0">
                <a:latin typeface="+mj-lt"/>
              </a:rPr>
              <a:t>and </a:t>
            </a:r>
            <a:r>
              <a:rPr lang="en-SG" sz="2800" dirty="0">
                <a:solidFill>
                  <a:srgbClr val="FF0000"/>
                </a:solidFill>
                <a:latin typeface="+mj-lt"/>
              </a:rPr>
              <a:t>e</a:t>
            </a:r>
          </a:p>
          <a:p>
            <a:endParaRPr lang="en-US" sz="2800" dirty="0">
              <a:latin typeface="+mj-lt"/>
            </a:endParaRPr>
          </a:p>
          <a:p>
            <a:r>
              <a:rPr lang="en-US" sz="2800" dirty="0">
                <a:latin typeface="+mj-lt"/>
              </a:rPr>
              <a:t>Solving </a:t>
            </a:r>
            <a:r>
              <a:rPr lang="en-US" sz="2800" dirty="0">
                <a:solidFill>
                  <a:srgbClr val="FF0000"/>
                </a:solidFill>
                <a:latin typeface="+mj-lt"/>
              </a:rPr>
              <a:t>e</a:t>
            </a:r>
            <a:r>
              <a:rPr lang="en-US" sz="2800" dirty="0">
                <a:latin typeface="+mj-lt"/>
              </a:rPr>
              <a:t> allows clock synchronization</a:t>
            </a:r>
          </a:p>
          <a:p>
            <a:r>
              <a:rPr lang="en-US" sz="2800" dirty="0">
                <a:latin typeface="+mj-lt"/>
              </a:rPr>
              <a:t>Accuracy of GPS clock: +/-10ns</a:t>
            </a:r>
          </a:p>
          <a:p>
            <a:endParaRPr lang="en-SG" sz="2400" dirty="0"/>
          </a:p>
        </p:txBody>
      </p:sp>
    </p:spTree>
    <p:extLst>
      <p:ext uri="{BB962C8B-B14F-4D97-AF65-F5344CB8AC3E}">
        <p14:creationId xmlns:p14="http://schemas.microsoft.com/office/powerpoint/2010/main" val="17072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0CDDA-7676-49DA-BFE0-0D8B15674267}"/>
              </a:ext>
            </a:extLst>
          </p:cNvPr>
          <p:cNvSpPr>
            <a:spLocks noGrp="1"/>
          </p:cNvSpPr>
          <p:nvPr>
            <p:ph type="title"/>
          </p:nvPr>
        </p:nvSpPr>
        <p:spPr>
          <a:xfrm>
            <a:off x="545887" y="359515"/>
            <a:ext cx="10515600" cy="1325563"/>
          </a:xfrm>
        </p:spPr>
        <p:txBody>
          <a:bodyPr/>
          <a:lstStyle/>
          <a:p>
            <a:r>
              <a:rPr lang="en-US" dirty="0"/>
              <a:t>Assisted GPS</a:t>
            </a:r>
          </a:p>
        </p:txBody>
      </p:sp>
      <p:sp>
        <p:nvSpPr>
          <p:cNvPr id="3" name="Content Placeholder 2">
            <a:extLst>
              <a:ext uri="{FF2B5EF4-FFF2-40B4-BE49-F238E27FC236}">
                <a16:creationId xmlns:a16="http://schemas.microsoft.com/office/drawing/2014/main" id="{10BD724A-B475-47AD-8B64-1581D7193F11}"/>
              </a:ext>
            </a:extLst>
          </p:cNvPr>
          <p:cNvSpPr>
            <a:spLocks noGrp="1"/>
          </p:cNvSpPr>
          <p:nvPr>
            <p:ph idx="1"/>
          </p:nvPr>
        </p:nvSpPr>
        <p:spPr>
          <a:xfrm>
            <a:off x="545887" y="1552517"/>
            <a:ext cx="5678905" cy="5029200"/>
          </a:xfrm>
        </p:spPr>
        <p:txBody>
          <a:bodyPr/>
          <a:lstStyle/>
          <a:p>
            <a:r>
              <a:rPr lang="en-US" dirty="0">
                <a:latin typeface="+mj-lt"/>
              </a:rPr>
              <a:t>How is cell phone GPS so quick?</a:t>
            </a:r>
          </a:p>
          <a:p>
            <a:pPr lvl="1"/>
            <a:r>
              <a:rPr lang="en-US" dirty="0">
                <a:latin typeface="+mj-lt"/>
              </a:rPr>
              <a:t>Download almanac from the internet (only 1.8 kB)</a:t>
            </a:r>
          </a:p>
          <a:p>
            <a:pPr lvl="1"/>
            <a:endParaRPr lang="en-US" dirty="0">
              <a:latin typeface="+mj-lt"/>
            </a:endParaRPr>
          </a:p>
          <a:p>
            <a:r>
              <a:rPr lang="en-US" dirty="0">
                <a:latin typeface="+mj-lt"/>
              </a:rPr>
              <a:t>Bootstrap location information</a:t>
            </a:r>
          </a:p>
          <a:p>
            <a:pPr lvl="1"/>
            <a:r>
              <a:rPr lang="en-US" dirty="0">
                <a:latin typeface="+mj-lt"/>
              </a:rPr>
              <a:t>Cell towers can give coarse position</a:t>
            </a:r>
          </a:p>
          <a:p>
            <a:pPr lvl="1"/>
            <a:r>
              <a:rPr lang="en-US" dirty="0">
                <a:latin typeface="+mj-lt"/>
              </a:rPr>
              <a:t>Enables device to know which satellites are overhead</a:t>
            </a:r>
          </a:p>
        </p:txBody>
      </p:sp>
      <p:sp>
        <p:nvSpPr>
          <p:cNvPr id="4" name="Slide Number Placeholder 3">
            <a:extLst>
              <a:ext uri="{FF2B5EF4-FFF2-40B4-BE49-F238E27FC236}">
                <a16:creationId xmlns:a16="http://schemas.microsoft.com/office/drawing/2014/main" id="{B4CBE2E0-812E-4FD3-9728-621E15D3E05A}"/>
              </a:ext>
            </a:extLst>
          </p:cNvPr>
          <p:cNvSpPr>
            <a:spLocks noGrp="1"/>
          </p:cNvSpPr>
          <p:nvPr>
            <p:ph type="sldNum" sz="quarter" idx="12"/>
          </p:nvPr>
        </p:nvSpPr>
        <p:spPr/>
        <p:txBody>
          <a:bodyPr/>
          <a:lstStyle/>
          <a:p>
            <a:fld id="{0778C724-3839-4D76-A707-B4C23905D055}" type="slidenum">
              <a:rPr lang="en-US" smtClean="0"/>
              <a:t>72</a:t>
            </a:fld>
            <a:endParaRPr lang="en-US"/>
          </a:p>
        </p:txBody>
      </p:sp>
      <p:pic>
        <p:nvPicPr>
          <p:cNvPr id="8194" name="Picture 2">
            <a:extLst>
              <a:ext uri="{FF2B5EF4-FFF2-40B4-BE49-F238E27FC236}">
                <a16:creationId xmlns:a16="http://schemas.microsoft.com/office/drawing/2014/main" id="{02F0878F-69C8-46F1-8ABC-8D1DC6CD6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010" y="1942306"/>
            <a:ext cx="5063384" cy="338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562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Indoor </a:t>
            </a:r>
            <a:r>
              <a:rPr lang="en-US" sz="4800" dirty="0" err="1"/>
              <a:t>Localisation</a:t>
            </a:r>
            <a:endParaRPr lang="en-US" sz="4800" dirty="0"/>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73</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669833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689ED-65E3-4410-81BC-FB907BCB222E}"/>
              </a:ext>
            </a:extLst>
          </p:cNvPr>
          <p:cNvSpPr>
            <a:spLocks noGrp="1"/>
          </p:cNvSpPr>
          <p:nvPr>
            <p:ph type="title"/>
          </p:nvPr>
        </p:nvSpPr>
        <p:spPr/>
        <p:txBody>
          <a:bodyPr/>
          <a:lstStyle/>
          <a:p>
            <a:r>
              <a:rPr lang="en-US" dirty="0"/>
              <a:t>Goal of indoor localization</a:t>
            </a:r>
          </a:p>
        </p:txBody>
      </p:sp>
      <p:sp>
        <p:nvSpPr>
          <p:cNvPr id="3" name="Content Placeholder 2">
            <a:extLst>
              <a:ext uri="{FF2B5EF4-FFF2-40B4-BE49-F238E27FC236}">
                <a16:creationId xmlns:a16="http://schemas.microsoft.com/office/drawing/2014/main" id="{663CB41B-7C78-4A44-9C16-4FB8D606AEA8}"/>
              </a:ext>
            </a:extLst>
          </p:cNvPr>
          <p:cNvSpPr>
            <a:spLocks noGrp="1"/>
          </p:cNvSpPr>
          <p:nvPr>
            <p:ph idx="1"/>
          </p:nvPr>
        </p:nvSpPr>
        <p:spPr/>
        <p:txBody>
          <a:bodyPr/>
          <a:lstStyle/>
          <a:p>
            <a:r>
              <a:rPr lang="en-US" dirty="0">
                <a:latin typeface="+mj-lt"/>
              </a:rPr>
              <a:t>The goal is positioning </a:t>
            </a:r>
            <a:r>
              <a:rPr lang="en-US" i="1" dirty="0">
                <a:latin typeface="+mj-lt"/>
              </a:rPr>
              <a:t>things</a:t>
            </a:r>
            <a:r>
              <a:rPr lang="en-US" dirty="0">
                <a:latin typeface="+mj-lt"/>
              </a:rPr>
              <a:t> within a building</a:t>
            </a:r>
          </a:p>
          <a:p>
            <a:pPr lvl="1"/>
            <a:r>
              <a:rPr lang="en-US" dirty="0">
                <a:latin typeface="+mj-lt"/>
              </a:rPr>
              <a:t>Where can I find </a:t>
            </a:r>
            <a:r>
              <a:rPr lang="en-US" b="1" dirty="0">
                <a:latin typeface="+mj-lt"/>
              </a:rPr>
              <a:t>X</a:t>
            </a:r>
            <a:r>
              <a:rPr lang="en-US" dirty="0">
                <a:latin typeface="+mj-lt"/>
              </a:rPr>
              <a:t>?</a:t>
            </a:r>
          </a:p>
          <a:p>
            <a:pPr lvl="1"/>
            <a:r>
              <a:rPr lang="en-US" b="1" dirty="0">
                <a:latin typeface="+mj-lt"/>
              </a:rPr>
              <a:t>X</a:t>
            </a:r>
            <a:r>
              <a:rPr lang="en-US" dirty="0">
                <a:latin typeface="+mj-lt"/>
              </a:rPr>
              <a:t>: where am I located?</a:t>
            </a:r>
          </a:p>
          <a:p>
            <a:pPr lvl="1"/>
            <a:r>
              <a:rPr lang="en-US" b="1" dirty="0">
                <a:latin typeface="+mj-lt"/>
              </a:rPr>
              <a:t>X</a:t>
            </a:r>
            <a:r>
              <a:rPr lang="en-US" dirty="0">
                <a:latin typeface="+mj-lt"/>
              </a:rPr>
              <a:t> and </a:t>
            </a:r>
            <a:r>
              <a:rPr lang="en-US" b="1" dirty="0">
                <a:latin typeface="+mj-lt"/>
              </a:rPr>
              <a:t>Y</a:t>
            </a:r>
            <a:r>
              <a:rPr lang="en-US" dirty="0">
                <a:latin typeface="+mj-lt"/>
              </a:rPr>
              <a:t>: are we near each other?</a:t>
            </a:r>
          </a:p>
          <a:p>
            <a:pPr lvl="1"/>
            <a:endParaRPr lang="en-US" dirty="0">
              <a:latin typeface="+mj-lt"/>
            </a:endParaRPr>
          </a:p>
          <a:p>
            <a:pPr lvl="1"/>
            <a:endParaRPr lang="en-US" dirty="0">
              <a:latin typeface="+mj-lt"/>
            </a:endParaRPr>
          </a:p>
          <a:p>
            <a:r>
              <a:rPr lang="en-US" dirty="0">
                <a:latin typeface="+mj-lt"/>
              </a:rPr>
              <a:t>Robotic navigation is also important</a:t>
            </a:r>
          </a:p>
          <a:p>
            <a:pPr lvl="1"/>
            <a:r>
              <a:rPr lang="en-US" dirty="0">
                <a:latin typeface="+mj-lt"/>
              </a:rPr>
              <a:t>Although there are many approaches here</a:t>
            </a:r>
          </a:p>
        </p:txBody>
      </p:sp>
      <p:sp>
        <p:nvSpPr>
          <p:cNvPr id="4" name="Slide Number Placeholder 3">
            <a:extLst>
              <a:ext uri="{FF2B5EF4-FFF2-40B4-BE49-F238E27FC236}">
                <a16:creationId xmlns:a16="http://schemas.microsoft.com/office/drawing/2014/main" id="{58B4C909-A866-48A4-878F-76A7DAD0FEBB}"/>
              </a:ext>
            </a:extLst>
          </p:cNvPr>
          <p:cNvSpPr>
            <a:spLocks noGrp="1"/>
          </p:cNvSpPr>
          <p:nvPr>
            <p:ph type="sldNum" sz="quarter" idx="12"/>
          </p:nvPr>
        </p:nvSpPr>
        <p:spPr/>
        <p:txBody>
          <a:bodyPr/>
          <a:lstStyle/>
          <a:p>
            <a:fld id="{0778C724-3839-4D76-A707-B4C23905D055}" type="slidenum">
              <a:rPr lang="en-US" smtClean="0"/>
              <a:t>74</a:t>
            </a:fld>
            <a:endParaRPr lang="en-US"/>
          </a:p>
        </p:txBody>
      </p:sp>
    </p:spTree>
    <p:extLst>
      <p:ext uri="{BB962C8B-B14F-4D97-AF65-F5344CB8AC3E}">
        <p14:creationId xmlns:p14="http://schemas.microsoft.com/office/powerpoint/2010/main" val="2833062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Localization classes</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lstStyle/>
          <a:p>
            <a:r>
              <a:rPr lang="en-US" dirty="0">
                <a:latin typeface="+mj-lt"/>
              </a:rPr>
              <a:t>Absolute location</a:t>
            </a:r>
          </a:p>
          <a:p>
            <a:pPr lvl="1"/>
            <a:r>
              <a:rPr lang="en-US" dirty="0">
                <a:latin typeface="+mj-lt"/>
              </a:rPr>
              <a:t>X, Y, Z position based on already known infrastructure locations</a:t>
            </a:r>
          </a:p>
          <a:p>
            <a:pPr lvl="2"/>
            <a:r>
              <a:rPr lang="en-US" dirty="0">
                <a:latin typeface="+mj-lt"/>
              </a:rPr>
              <a:t>Like GPS does</a:t>
            </a:r>
          </a:p>
          <a:p>
            <a:pPr lvl="1"/>
            <a:r>
              <a:rPr lang="en-US" dirty="0">
                <a:latin typeface="+mj-lt"/>
              </a:rPr>
              <a:t>Installed localization hardware known as </a:t>
            </a:r>
            <a:r>
              <a:rPr lang="en-US" i="1" dirty="0">
                <a:latin typeface="+mj-lt"/>
              </a:rPr>
              <a:t>anchors</a:t>
            </a:r>
            <a:endParaRPr lang="en-US" dirty="0">
              <a:latin typeface="+mj-lt"/>
            </a:endParaRPr>
          </a:p>
          <a:p>
            <a:pPr lvl="1"/>
            <a:endParaRPr lang="en-US" dirty="0">
              <a:latin typeface="+mj-lt"/>
            </a:endParaRPr>
          </a:p>
          <a:p>
            <a:r>
              <a:rPr lang="en-US" dirty="0">
                <a:latin typeface="+mj-lt"/>
              </a:rPr>
              <a:t>Relative location</a:t>
            </a:r>
          </a:p>
          <a:p>
            <a:pPr lvl="1"/>
            <a:r>
              <a:rPr lang="en-US" dirty="0">
                <a:latin typeface="+mj-lt"/>
              </a:rPr>
              <a:t>Position relative to some other device</a:t>
            </a:r>
          </a:p>
          <a:p>
            <a:pPr lvl="2"/>
            <a:r>
              <a:rPr lang="en-US" dirty="0">
                <a:latin typeface="+mj-lt"/>
              </a:rPr>
              <a:t>Technically absolute location is a version of this</a:t>
            </a:r>
          </a:p>
          <a:p>
            <a:pPr lvl="1"/>
            <a:r>
              <a:rPr lang="en-US" dirty="0">
                <a:latin typeface="+mj-lt"/>
              </a:rPr>
              <a:t>Might only need a few devices</a:t>
            </a:r>
          </a:p>
          <a:p>
            <a:pPr lvl="1"/>
            <a:r>
              <a:rPr lang="en-US" dirty="0">
                <a:latin typeface="+mj-lt"/>
              </a:rPr>
              <a:t>How far is the smartphone from the computer?</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75</a:t>
            </a:fld>
            <a:endParaRPr lang="en-US"/>
          </a:p>
        </p:txBody>
      </p:sp>
    </p:spTree>
    <p:extLst>
      <p:ext uri="{BB962C8B-B14F-4D97-AF65-F5344CB8AC3E}">
        <p14:creationId xmlns:p14="http://schemas.microsoft.com/office/powerpoint/2010/main" val="35580527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44156-450E-44E7-A802-3897F6FB18D0}"/>
              </a:ext>
            </a:extLst>
          </p:cNvPr>
          <p:cNvSpPr>
            <a:spLocks noGrp="1"/>
          </p:cNvSpPr>
          <p:nvPr>
            <p:ph type="title"/>
          </p:nvPr>
        </p:nvSpPr>
        <p:spPr/>
        <p:txBody>
          <a:bodyPr/>
          <a:lstStyle/>
          <a:p>
            <a:r>
              <a:rPr lang="en-US" dirty="0"/>
              <a:t>Localization knowledge</a:t>
            </a:r>
          </a:p>
        </p:txBody>
      </p:sp>
      <p:sp>
        <p:nvSpPr>
          <p:cNvPr id="3" name="Content Placeholder 2">
            <a:extLst>
              <a:ext uri="{FF2B5EF4-FFF2-40B4-BE49-F238E27FC236}">
                <a16:creationId xmlns:a16="http://schemas.microsoft.com/office/drawing/2014/main" id="{DE67CBC2-5CA3-4247-AF4D-F24FE88DF78C}"/>
              </a:ext>
            </a:extLst>
          </p:cNvPr>
          <p:cNvSpPr>
            <a:spLocks noGrp="1"/>
          </p:cNvSpPr>
          <p:nvPr>
            <p:ph idx="1"/>
          </p:nvPr>
        </p:nvSpPr>
        <p:spPr/>
        <p:txBody>
          <a:bodyPr/>
          <a:lstStyle/>
          <a:p>
            <a:r>
              <a:rPr lang="en-US" dirty="0">
                <a:latin typeface="+mj-lt"/>
              </a:rPr>
              <a:t>What kind of a result is actually useful?</a:t>
            </a:r>
          </a:p>
          <a:p>
            <a:pPr lvl="1"/>
            <a:r>
              <a:rPr lang="en-US" dirty="0">
                <a:latin typeface="+mj-lt"/>
              </a:rPr>
              <a:t>You are at {15, 27.5, 1}</a:t>
            </a:r>
          </a:p>
          <a:p>
            <a:pPr lvl="1"/>
            <a:r>
              <a:rPr lang="en-US" dirty="0">
                <a:latin typeface="+mj-lt"/>
              </a:rPr>
              <a:t>You are at Room 224</a:t>
            </a:r>
          </a:p>
          <a:p>
            <a:pPr lvl="1"/>
            <a:endParaRPr lang="en-US" dirty="0">
              <a:latin typeface="+mj-lt"/>
            </a:endParaRPr>
          </a:p>
          <a:p>
            <a:pPr lvl="1"/>
            <a:r>
              <a:rPr lang="en-US" dirty="0">
                <a:latin typeface="+mj-lt"/>
              </a:rPr>
              <a:t>Depends on the application</a:t>
            </a:r>
          </a:p>
          <a:p>
            <a:pPr lvl="1"/>
            <a:endParaRPr lang="en-US" dirty="0">
              <a:latin typeface="+mj-lt"/>
            </a:endParaRPr>
          </a:p>
          <a:p>
            <a:pPr lvl="1"/>
            <a:endParaRPr lang="en-US" dirty="0">
              <a:latin typeface="+mj-lt"/>
            </a:endParaRPr>
          </a:p>
          <a:p>
            <a:r>
              <a:rPr lang="en-US" dirty="0">
                <a:latin typeface="+mj-lt"/>
              </a:rPr>
              <a:t>Additional systems on top of the localization method can translate between location representations</a:t>
            </a:r>
          </a:p>
        </p:txBody>
      </p:sp>
      <p:sp>
        <p:nvSpPr>
          <p:cNvPr id="4" name="Slide Number Placeholder 3">
            <a:extLst>
              <a:ext uri="{FF2B5EF4-FFF2-40B4-BE49-F238E27FC236}">
                <a16:creationId xmlns:a16="http://schemas.microsoft.com/office/drawing/2014/main" id="{EC8F5974-9142-4F13-BFA9-76BED25B3998}"/>
              </a:ext>
            </a:extLst>
          </p:cNvPr>
          <p:cNvSpPr>
            <a:spLocks noGrp="1"/>
          </p:cNvSpPr>
          <p:nvPr>
            <p:ph type="sldNum" sz="quarter" idx="12"/>
          </p:nvPr>
        </p:nvSpPr>
        <p:spPr/>
        <p:txBody>
          <a:bodyPr/>
          <a:lstStyle/>
          <a:p>
            <a:fld id="{0778C724-3839-4D76-A707-B4C23905D055}" type="slidenum">
              <a:rPr lang="en-US" smtClean="0"/>
              <a:t>76</a:t>
            </a:fld>
            <a:endParaRPr lang="en-US"/>
          </a:p>
        </p:txBody>
      </p:sp>
    </p:spTree>
    <p:extLst>
      <p:ext uri="{BB962C8B-B14F-4D97-AF65-F5344CB8AC3E}">
        <p14:creationId xmlns:p14="http://schemas.microsoft.com/office/powerpoint/2010/main" val="1556503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Fingerprinting</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77</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7608425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84FA-6547-4430-9303-0A1210E33C10}"/>
              </a:ext>
            </a:extLst>
          </p:cNvPr>
          <p:cNvSpPr>
            <a:spLocks noGrp="1"/>
          </p:cNvSpPr>
          <p:nvPr>
            <p:ph type="title"/>
          </p:nvPr>
        </p:nvSpPr>
        <p:spPr/>
        <p:txBody>
          <a:bodyPr/>
          <a:lstStyle/>
          <a:p>
            <a:r>
              <a:rPr lang="en-US" dirty="0"/>
              <a:t>Mapping existing infrastructure</a:t>
            </a:r>
          </a:p>
        </p:txBody>
      </p:sp>
      <p:sp>
        <p:nvSpPr>
          <p:cNvPr id="3" name="Content Placeholder 2">
            <a:extLst>
              <a:ext uri="{FF2B5EF4-FFF2-40B4-BE49-F238E27FC236}">
                <a16:creationId xmlns:a16="http://schemas.microsoft.com/office/drawing/2014/main" id="{6DC89F25-2101-495D-B51D-A76A9ED57D7B}"/>
              </a:ext>
            </a:extLst>
          </p:cNvPr>
          <p:cNvSpPr>
            <a:spLocks noGrp="1"/>
          </p:cNvSpPr>
          <p:nvPr>
            <p:ph idx="1"/>
          </p:nvPr>
        </p:nvSpPr>
        <p:spPr/>
        <p:txBody>
          <a:bodyPr>
            <a:normAutofit/>
          </a:bodyPr>
          <a:lstStyle/>
          <a:p>
            <a:r>
              <a:rPr lang="en-US" dirty="0">
                <a:latin typeface="+mj-lt"/>
              </a:rPr>
              <a:t>Can we repurpose existing infrastructure for localization?</a:t>
            </a:r>
          </a:p>
          <a:p>
            <a:pPr lvl="1"/>
            <a:r>
              <a:rPr lang="en-US" dirty="0">
                <a:latin typeface="+mj-lt"/>
              </a:rPr>
              <a:t>For example: </a:t>
            </a:r>
            <a:r>
              <a:rPr lang="en-US" dirty="0" err="1">
                <a:latin typeface="+mj-lt"/>
              </a:rPr>
              <a:t>WiFi</a:t>
            </a:r>
            <a:r>
              <a:rPr lang="en-US" dirty="0">
                <a:latin typeface="+mj-lt"/>
              </a:rPr>
              <a:t> access points</a:t>
            </a:r>
          </a:p>
          <a:p>
            <a:pPr lvl="1"/>
            <a:r>
              <a:rPr lang="en-US" dirty="0">
                <a:latin typeface="+mj-lt"/>
              </a:rPr>
              <a:t>Benefit: localization works with unmodified hardware</a:t>
            </a:r>
          </a:p>
          <a:p>
            <a:pPr lvl="1"/>
            <a:endParaRPr lang="en-US" dirty="0">
              <a:latin typeface="+mj-lt"/>
            </a:endParaRPr>
          </a:p>
          <a:p>
            <a:r>
              <a:rPr lang="en-US" dirty="0">
                <a:latin typeface="+mj-lt"/>
              </a:rPr>
              <a:t>Mapping instead of trilateration</a:t>
            </a:r>
          </a:p>
          <a:p>
            <a:pPr lvl="1"/>
            <a:r>
              <a:rPr lang="en-US" dirty="0">
                <a:latin typeface="+mj-lt"/>
              </a:rPr>
              <a:t>Make a map of infrastructure and use that to locate device</a:t>
            </a:r>
          </a:p>
          <a:p>
            <a:pPr lvl="1"/>
            <a:r>
              <a:rPr lang="en-US" dirty="0">
                <a:latin typeface="+mj-lt"/>
              </a:rPr>
              <a:t>Coarse example: existence of </a:t>
            </a:r>
            <a:r>
              <a:rPr lang="en-US" dirty="0" err="1">
                <a:latin typeface="+mj-lt"/>
              </a:rPr>
              <a:t>WiFi</a:t>
            </a:r>
            <a:r>
              <a:rPr lang="en-US" dirty="0">
                <a:latin typeface="+mj-lt"/>
              </a:rPr>
              <a:t> network SSIDs</a:t>
            </a:r>
          </a:p>
          <a:p>
            <a:pPr lvl="1"/>
            <a:r>
              <a:rPr lang="en-US" dirty="0">
                <a:latin typeface="+mj-lt"/>
              </a:rPr>
              <a:t>Fine-grained example: signal strength to each Access Point</a:t>
            </a:r>
          </a:p>
          <a:p>
            <a:pPr lvl="2"/>
            <a:r>
              <a:rPr lang="en-US" dirty="0">
                <a:latin typeface="+mj-lt"/>
              </a:rPr>
              <a:t>Known as fingerprinting</a:t>
            </a:r>
          </a:p>
        </p:txBody>
      </p:sp>
      <p:sp>
        <p:nvSpPr>
          <p:cNvPr id="4" name="Slide Number Placeholder 3">
            <a:extLst>
              <a:ext uri="{FF2B5EF4-FFF2-40B4-BE49-F238E27FC236}">
                <a16:creationId xmlns:a16="http://schemas.microsoft.com/office/drawing/2014/main" id="{F974EA9D-C721-40A7-8541-1B7CE38B3F2B}"/>
              </a:ext>
            </a:extLst>
          </p:cNvPr>
          <p:cNvSpPr>
            <a:spLocks noGrp="1"/>
          </p:cNvSpPr>
          <p:nvPr>
            <p:ph type="sldNum" sz="quarter" idx="12"/>
          </p:nvPr>
        </p:nvSpPr>
        <p:spPr/>
        <p:txBody>
          <a:bodyPr/>
          <a:lstStyle/>
          <a:p>
            <a:fld id="{0778C724-3839-4D76-A707-B4C23905D055}" type="slidenum">
              <a:rPr lang="en-US" smtClean="0"/>
              <a:t>78</a:t>
            </a:fld>
            <a:endParaRPr lang="en-US"/>
          </a:p>
        </p:txBody>
      </p:sp>
    </p:spTree>
    <p:extLst>
      <p:ext uri="{BB962C8B-B14F-4D97-AF65-F5344CB8AC3E}">
        <p14:creationId xmlns:p14="http://schemas.microsoft.com/office/powerpoint/2010/main" val="2252903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B927-CD75-411D-90F4-03505A1B7D42}"/>
              </a:ext>
            </a:extLst>
          </p:cNvPr>
          <p:cNvSpPr>
            <a:spLocks noGrp="1"/>
          </p:cNvSpPr>
          <p:nvPr>
            <p:ph type="title"/>
          </p:nvPr>
        </p:nvSpPr>
        <p:spPr>
          <a:xfrm>
            <a:off x="607595" y="23018"/>
            <a:ext cx="10515600" cy="1325563"/>
          </a:xfrm>
        </p:spPr>
        <p:txBody>
          <a:bodyPr/>
          <a:lstStyle/>
          <a:p>
            <a:r>
              <a:rPr lang="en-US" dirty="0"/>
              <a:t>Fingerprinting overview</a:t>
            </a:r>
          </a:p>
        </p:txBody>
      </p:sp>
      <p:sp>
        <p:nvSpPr>
          <p:cNvPr id="3" name="Content Placeholder 2">
            <a:extLst>
              <a:ext uri="{FF2B5EF4-FFF2-40B4-BE49-F238E27FC236}">
                <a16:creationId xmlns:a16="http://schemas.microsoft.com/office/drawing/2014/main" id="{3F1F7120-7FD7-4B73-BF64-AF1A37D8F6D9}"/>
              </a:ext>
            </a:extLst>
          </p:cNvPr>
          <p:cNvSpPr>
            <a:spLocks noGrp="1"/>
          </p:cNvSpPr>
          <p:nvPr>
            <p:ph idx="1"/>
          </p:nvPr>
        </p:nvSpPr>
        <p:spPr>
          <a:xfrm>
            <a:off x="607595" y="1143000"/>
            <a:ext cx="4193005" cy="5029200"/>
          </a:xfrm>
        </p:spPr>
        <p:txBody>
          <a:bodyPr>
            <a:normAutofit fontScale="92500" lnSpcReduction="10000"/>
          </a:bodyPr>
          <a:lstStyle/>
          <a:p>
            <a:r>
              <a:rPr lang="en-US" dirty="0">
                <a:latin typeface="+mj-lt"/>
              </a:rPr>
              <a:t>At setup time, for many locations throughout building</a:t>
            </a:r>
          </a:p>
          <a:p>
            <a:pPr lvl="1"/>
            <a:r>
              <a:rPr lang="en-US" dirty="0">
                <a:latin typeface="+mj-lt"/>
              </a:rPr>
              <a:t>Measure signal strength to Access Point</a:t>
            </a:r>
          </a:p>
          <a:p>
            <a:pPr lvl="1"/>
            <a:r>
              <a:rPr lang="en-US" dirty="0">
                <a:latin typeface="+mj-lt"/>
              </a:rPr>
              <a:t>Record measurement in a database with location</a:t>
            </a:r>
          </a:p>
          <a:p>
            <a:pPr lvl="1"/>
            <a:endParaRPr lang="en-US" dirty="0">
              <a:latin typeface="+mj-lt"/>
            </a:endParaRPr>
          </a:p>
          <a:p>
            <a:r>
              <a:rPr lang="en-US" dirty="0">
                <a:latin typeface="+mj-lt"/>
              </a:rPr>
              <a:t>At run time, for the device that wants a location</a:t>
            </a:r>
          </a:p>
          <a:p>
            <a:pPr lvl="1"/>
            <a:r>
              <a:rPr lang="en-US" dirty="0">
                <a:latin typeface="+mj-lt"/>
              </a:rPr>
              <a:t>Measure signal strength to Access Point</a:t>
            </a:r>
          </a:p>
          <a:p>
            <a:pPr lvl="1"/>
            <a:r>
              <a:rPr lang="en-US" dirty="0">
                <a:latin typeface="+mj-lt"/>
              </a:rPr>
              <a:t>Look up measurement in database to get location</a:t>
            </a:r>
          </a:p>
        </p:txBody>
      </p:sp>
      <p:sp>
        <p:nvSpPr>
          <p:cNvPr id="4" name="Slide Number Placeholder 3">
            <a:extLst>
              <a:ext uri="{FF2B5EF4-FFF2-40B4-BE49-F238E27FC236}">
                <a16:creationId xmlns:a16="http://schemas.microsoft.com/office/drawing/2014/main" id="{AEA1CB1D-6EFA-4A90-9F2B-6C98426DBAE4}"/>
              </a:ext>
            </a:extLst>
          </p:cNvPr>
          <p:cNvSpPr>
            <a:spLocks noGrp="1"/>
          </p:cNvSpPr>
          <p:nvPr>
            <p:ph type="sldNum" sz="quarter" idx="12"/>
          </p:nvPr>
        </p:nvSpPr>
        <p:spPr/>
        <p:txBody>
          <a:bodyPr/>
          <a:lstStyle/>
          <a:p>
            <a:fld id="{0778C724-3839-4D76-A707-B4C23905D055}" type="slidenum">
              <a:rPr lang="en-US" smtClean="0"/>
              <a:t>79</a:t>
            </a:fld>
            <a:endParaRPr lang="en-US"/>
          </a:p>
        </p:txBody>
      </p:sp>
      <p:pic>
        <p:nvPicPr>
          <p:cNvPr id="1026" name="Picture 2" descr="Figure 1 from Optimizing radio map for WLAN fingerprinting | Semantic  Scholar">
            <a:extLst>
              <a:ext uri="{FF2B5EF4-FFF2-40B4-BE49-F238E27FC236}">
                <a16:creationId xmlns:a16="http://schemas.microsoft.com/office/drawing/2014/main" id="{B623CB03-4B8A-40B9-A5D4-EB5B28F7E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2038350"/>
            <a:ext cx="61341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a:extLst>
              <a:ext uri="{FF2B5EF4-FFF2-40B4-BE49-F238E27FC236}">
                <a16:creationId xmlns:a16="http://schemas.microsoft.com/office/drawing/2014/main" id="{7252567E-1D95-4049-BCEF-7B83F150DB40}"/>
              </a:ext>
            </a:extLst>
          </p:cNvPr>
          <p:cNvSpPr/>
          <p:nvPr/>
        </p:nvSpPr>
        <p:spPr>
          <a:xfrm>
            <a:off x="9232900" y="3444875"/>
            <a:ext cx="317500" cy="317500"/>
          </a:xfrm>
          <a:prstGeom prst="star5">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346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Review of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72424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Fingerprinting improvements</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a:xfrm>
            <a:off x="838200" y="1556354"/>
            <a:ext cx="10515600" cy="4351338"/>
          </a:xfrm>
        </p:spPr>
        <p:txBody>
          <a:bodyPr/>
          <a:lstStyle/>
          <a:p>
            <a:r>
              <a:rPr lang="en-US" dirty="0">
                <a:latin typeface="+mj-lt"/>
              </a:rPr>
              <a:t>Measurements can use several Access Points simultaneously</a:t>
            </a:r>
          </a:p>
          <a:p>
            <a:pPr lvl="1"/>
            <a:r>
              <a:rPr lang="en-US" dirty="0">
                <a:latin typeface="+mj-lt"/>
              </a:rPr>
              <a:t>Improves accuracy quite a bit</a:t>
            </a:r>
          </a:p>
          <a:p>
            <a:pPr lvl="1"/>
            <a:endParaRPr lang="en-US" dirty="0">
              <a:latin typeface="+mj-lt"/>
            </a:endParaRPr>
          </a:p>
          <a:p>
            <a:r>
              <a:rPr lang="en-US" dirty="0">
                <a:latin typeface="+mj-lt"/>
              </a:rPr>
              <a:t>Doesn’t have to be </a:t>
            </a:r>
            <a:r>
              <a:rPr lang="en-US" dirty="0" err="1">
                <a:latin typeface="+mj-lt"/>
              </a:rPr>
              <a:t>WiFi</a:t>
            </a:r>
            <a:r>
              <a:rPr lang="en-US" dirty="0">
                <a:latin typeface="+mj-lt"/>
              </a:rPr>
              <a:t> based at all</a:t>
            </a:r>
          </a:p>
          <a:p>
            <a:pPr lvl="1"/>
            <a:r>
              <a:rPr lang="en-US" dirty="0">
                <a:latin typeface="+mj-lt"/>
              </a:rPr>
              <a:t>Cellular networks can do fingerprinting</a:t>
            </a:r>
          </a:p>
          <a:p>
            <a:pPr lvl="1"/>
            <a:r>
              <a:rPr lang="en-US" dirty="0">
                <a:latin typeface="+mj-lt"/>
              </a:rPr>
              <a:t>Deploy your own BLE beacons throughout environment</a:t>
            </a:r>
          </a:p>
          <a:p>
            <a:pPr lvl="1"/>
            <a:endParaRPr lang="en-US" dirty="0">
              <a:latin typeface="+mj-lt"/>
            </a:endParaRPr>
          </a:p>
          <a:p>
            <a:r>
              <a:rPr lang="en-US" dirty="0">
                <a:latin typeface="+mj-lt"/>
              </a:rPr>
              <a:t>Apply techniques for minimizing error in signal strength</a:t>
            </a:r>
          </a:p>
          <a:p>
            <a:pPr lvl="1"/>
            <a:r>
              <a:rPr lang="en-US" dirty="0">
                <a:latin typeface="+mj-lt"/>
              </a:rPr>
              <a:t>Measurement won’t match record exactly</a:t>
            </a:r>
          </a:p>
          <a:p>
            <a:pPr lvl="1"/>
            <a:r>
              <a:rPr lang="en-US" dirty="0">
                <a:latin typeface="+mj-lt"/>
              </a:rPr>
              <a:t>But minimizing error should approach the same location</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80</a:t>
            </a:fld>
            <a:endParaRPr lang="en-US"/>
          </a:p>
        </p:txBody>
      </p:sp>
    </p:spTree>
    <p:extLst>
      <p:ext uri="{BB962C8B-B14F-4D97-AF65-F5344CB8AC3E}">
        <p14:creationId xmlns:p14="http://schemas.microsoft.com/office/powerpoint/2010/main" val="3579985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A0B4-5382-45DA-9C45-FD550646948E}"/>
              </a:ext>
            </a:extLst>
          </p:cNvPr>
          <p:cNvSpPr>
            <a:spLocks noGrp="1"/>
          </p:cNvSpPr>
          <p:nvPr>
            <p:ph type="title"/>
          </p:nvPr>
        </p:nvSpPr>
        <p:spPr/>
        <p:txBody>
          <a:bodyPr/>
          <a:lstStyle/>
          <a:p>
            <a:r>
              <a:rPr lang="en-US" dirty="0"/>
              <a:t>Fingerprinting challenges</a:t>
            </a:r>
          </a:p>
        </p:txBody>
      </p:sp>
      <p:sp>
        <p:nvSpPr>
          <p:cNvPr id="3" name="Content Placeholder 2">
            <a:extLst>
              <a:ext uri="{FF2B5EF4-FFF2-40B4-BE49-F238E27FC236}">
                <a16:creationId xmlns:a16="http://schemas.microsoft.com/office/drawing/2014/main" id="{361999E3-C158-4723-9EC1-1B85308FE730}"/>
              </a:ext>
            </a:extLst>
          </p:cNvPr>
          <p:cNvSpPr>
            <a:spLocks noGrp="1"/>
          </p:cNvSpPr>
          <p:nvPr>
            <p:ph idx="1"/>
          </p:nvPr>
        </p:nvSpPr>
        <p:spPr>
          <a:xfrm>
            <a:off x="838200" y="1690688"/>
            <a:ext cx="10515600" cy="4351338"/>
          </a:xfrm>
        </p:spPr>
        <p:txBody>
          <a:bodyPr/>
          <a:lstStyle/>
          <a:p>
            <a:r>
              <a:rPr lang="en-US" dirty="0">
                <a:latin typeface="+mj-lt"/>
              </a:rPr>
              <a:t>Effort to create database in the first place</a:t>
            </a:r>
          </a:p>
          <a:p>
            <a:pPr lvl="1"/>
            <a:r>
              <a:rPr lang="en-US" dirty="0">
                <a:latin typeface="+mj-lt"/>
              </a:rPr>
              <a:t>Manually take measurements at every location</a:t>
            </a:r>
          </a:p>
          <a:p>
            <a:pPr lvl="1"/>
            <a:endParaRPr lang="en-US" dirty="0">
              <a:latin typeface="+mj-lt"/>
            </a:endParaRPr>
          </a:p>
          <a:p>
            <a:r>
              <a:rPr lang="en-US" dirty="0">
                <a:latin typeface="+mj-lt"/>
              </a:rPr>
              <a:t>Environment is not stable</a:t>
            </a:r>
          </a:p>
          <a:p>
            <a:pPr lvl="1"/>
            <a:r>
              <a:rPr lang="en-US" dirty="0">
                <a:latin typeface="+mj-lt"/>
              </a:rPr>
              <a:t>Signal strength changes as chairs, doors, and people move</a:t>
            </a:r>
          </a:p>
          <a:p>
            <a:pPr lvl="1"/>
            <a:r>
              <a:rPr lang="en-US" dirty="0">
                <a:latin typeface="+mj-lt"/>
              </a:rPr>
              <a:t>Need ability to periodically re-measure</a:t>
            </a:r>
          </a:p>
          <a:p>
            <a:pPr lvl="2"/>
            <a:r>
              <a:rPr lang="en-US" dirty="0">
                <a:latin typeface="+mj-lt"/>
              </a:rPr>
              <a:t>Update database with most recent recording while in use</a:t>
            </a:r>
          </a:p>
          <a:p>
            <a:pPr lvl="2"/>
            <a:endParaRPr lang="en-US" dirty="0">
              <a:latin typeface="+mj-lt"/>
            </a:endParaRPr>
          </a:p>
          <a:p>
            <a:r>
              <a:rPr lang="en-US" dirty="0">
                <a:latin typeface="+mj-lt"/>
              </a:rPr>
              <a:t>Measurements vary between devices</a:t>
            </a:r>
          </a:p>
          <a:p>
            <a:pPr lvl="1"/>
            <a:r>
              <a:rPr lang="en-US" dirty="0">
                <a:latin typeface="+mj-lt"/>
              </a:rPr>
              <a:t>Differ based on antennas, cases, how you hold it, etc.</a:t>
            </a:r>
          </a:p>
        </p:txBody>
      </p:sp>
      <p:sp>
        <p:nvSpPr>
          <p:cNvPr id="4" name="Slide Number Placeholder 3">
            <a:extLst>
              <a:ext uri="{FF2B5EF4-FFF2-40B4-BE49-F238E27FC236}">
                <a16:creationId xmlns:a16="http://schemas.microsoft.com/office/drawing/2014/main" id="{4A149759-5166-4CC8-B57F-212A9A43E03B}"/>
              </a:ext>
            </a:extLst>
          </p:cNvPr>
          <p:cNvSpPr>
            <a:spLocks noGrp="1"/>
          </p:cNvSpPr>
          <p:nvPr>
            <p:ph type="sldNum" sz="quarter" idx="12"/>
          </p:nvPr>
        </p:nvSpPr>
        <p:spPr/>
        <p:txBody>
          <a:bodyPr/>
          <a:lstStyle/>
          <a:p>
            <a:fld id="{0778C724-3839-4D76-A707-B4C23905D055}" type="slidenum">
              <a:rPr lang="en-US" smtClean="0"/>
              <a:t>81</a:t>
            </a:fld>
            <a:endParaRPr lang="en-US"/>
          </a:p>
        </p:txBody>
      </p:sp>
    </p:spTree>
    <p:extLst>
      <p:ext uri="{BB962C8B-B14F-4D97-AF65-F5344CB8AC3E}">
        <p14:creationId xmlns:p14="http://schemas.microsoft.com/office/powerpoint/2010/main" val="36885484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E1BB6-7021-47E1-BAC1-D363D41B7C38}"/>
              </a:ext>
            </a:extLst>
          </p:cNvPr>
          <p:cNvSpPr>
            <a:spLocks noGrp="1"/>
          </p:cNvSpPr>
          <p:nvPr>
            <p:ph type="title"/>
          </p:nvPr>
        </p:nvSpPr>
        <p:spPr/>
        <p:txBody>
          <a:bodyPr/>
          <a:lstStyle/>
          <a:p>
            <a:r>
              <a:rPr lang="en-US" dirty="0"/>
              <a:t>Fingerprinting accuracy</a:t>
            </a:r>
          </a:p>
        </p:txBody>
      </p:sp>
      <p:sp>
        <p:nvSpPr>
          <p:cNvPr id="3" name="Content Placeholder 2">
            <a:extLst>
              <a:ext uri="{FF2B5EF4-FFF2-40B4-BE49-F238E27FC236}">
                <a16:creationId xmlns:a16="http://schemas.microsoft.com/office/drawing/2014/main" id="{455730D1-FCEA-4673-9E69-323D6B2D8BB8}"/>
              </a:ext>
            </a:extLst>
          </p:cNvPr>
          <p:cNvSpPr>
            <a:spLocks noGrp="1"/>
          </p:cNvSpPr>
          <p:nvPr>
            <p:ph idx="1"/>
          </p:nvPr>
        </p:nvSpPr>
        <p:spPr/>
        <p:txBody>
          <a:bodyPr/>
          <a:lstStyle/>
          <a:p>
            <a:r>
              <a:rPr lang="en-US" dirty="0">
                <a:latin typeface="+mj-lt"/>
              </a:rPr>
              <a:t>State-of-the-art: median accuracy of 0.5-1.5 meters</a:t>
            </a:r>
          </a:p>
          <a:p>
            <a:pPr lvl="1"/>
            <a:r>
              <a:rPr lang="en-US" dirty="0">
                <a:latin typeface="+mj-lt"/>
              </a:rPr>
              <a:t>Not bad depending on the application!</a:t>
            </a:r>
          </a:p>
          <a:p>
            <a:pPr lvl="1"/>
            <a:r>
              <a:rPr lang="en-US" dirty="0">
                <a:latin typeface="+mj-lt"/>
              </a:rPr>
              <a:t>Likely places you in the right room, or at least nearby</a:t>
            </a:r>
          </a:p>
          <a:p>
            <a:pPr lvl="1"/>
            <a:r>
              <a:rPr lang="en-US" dirty="0">
                <a:latin typeface="+mj-lt"/>
              </a:rPr>
              <a:t>Long tail can be large, but more access points helps this</a:t>
            </a:r>
          </a:p>
          <a:p>
            <a:pPr lvl="1"/>
            <a:endParaRPr lang="en-US" dirty="0">
              <a:latin typeface="+mj-lt"/>
            </a:endParaRPr>
          </a:p>
          <a:p>
            <a:r>
              <a:rPr lang="en-US" dirty="0">
                <a:latin typeface="+mj-lt"/>
              </a:rPr>
              <a:t>Barrier problem capability depends on walls</a:t>
            </a:r>
          </a:p>
          <a:p>
            <a:pPr lvl="1"/>
            <a:r>
              <a:rPr lang="en-US" dirty="0">
                <a:latin typeface="+mj-lt"/>
              </a:rPr>
              <a:t>Some materials attenuate signal strength more than others</a:t>
            </a:r>
          </a:p>
        </p:txBody>
      </p:sp>
      <p:sp>
        <p:nvSpPr>
          <p:cNvPr id="4" name="Slide Number Placeholder 3">
            <a:extLst>
              <a:ext uri="{FF2B5EF4-FFF2-40B4-BE49-F238E27FC236}">
                <a16:creationId xmlns:a16="http://schemas.microsoft.com/office/drawing/2014/main" id="{AE8CC85B-89A8-4A6A-A654-9E9FB245DDD7}"/>
              </a:ext>
            </a:extLst>
          </p:cNvPr>
          <p:cNvSpPr>
            <a:spLocks noGrp="1"/>
          </p:cNvSpPr>
          <p:nvPr>
            <p:ph type="sldNum" sz="quarter" idx="12"/>
          </p:nvPr>
        </p:nvSpPr>
        <p:spPr/>
        <p:txBody>
          <a:bodyPr/>
          <a:lstStyle/>
          <a:p>
            <a:fld id="{0778C724-3839-4D76-A707-B4C23905D055}" type="slidenum">
              <a:rPr lang="en-US" smtClean="0"/>
              <a:t>82</a:t>
            </a:fld>
            <a:endParaRPr lang="en-US"/>
          </a:p>
        </p:txBody>
      </p:sp>
    </p:spTree>
    <p:extLst>
      <p:ext uri="{BB962C8B-B14F-4D97-AF65-F5344CB8AC3E}">
        <p14:creationId xmlns:p14="http://schemas.microsoft.com/office/powerpoint/2010/main" val="4155775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F737-FD05-43D2-AC7A-59AD7E030B73}"/>
              </a:ext>
            </a:extLst>
          </p:cNvPr>
          <p:cNvPicPr>
            <a:picLocks noChangeAspect="1"/>
          </p:cNvPicPr>
          <p:nvPr/>
        </p:nvPicPr>
        <p:blipFill>
          <a:blip r:embed="rId2"/>
          <a:stretch>
            <a:fillRect/>
          </a:stretch>
        </p:blipFill>
        <p:spPr>
          <a:xfrm>
            <a:off x="1775520" y="1844824"/>
            <a:ext cx="3309366" cy="3600400"/>
          </a:xfrm>
          <a:prstGeom prst="rect">
            <a:avLst/>
          </a:prstGeom>
        </p:spPr>
      </p:pic>
      <p:sp>
        <p:nvSpPr>
          <p:cNvPr id="4" name="TextBox 3">
            <a:extLst>
              <a:ext uri="{FF2B5EF4-FFF2-40B4-BE49-F238E27FC236}">
                <a16:creationId xmlns:a16="http://schemas.microsoft.com/office/drawing/2014/main" id="{50BD8E94-21C3-40DC-AF39-DE4E89570427}"/>
              </a:ext>
            </a:extLst>
          </p:cNvPr>
          <p:cNvSpPr txBox="1"/>
          <p:nvPr/>
        </p:nvSpPr>
        <p:spPr>
          <a:xfrm>
            <a:off x="1722458" y="518322"/>
            <a:ext cx="8700580" cy="707886"/>
          </a:xfrm>
          <a:prstGeom prst="rect">
            <a:avLst/>
          </a:prstGeom>
          <a:noFill/>
        </p:spPr>
        <p:txBody>
          <a:bodyPr wrap="square" rtlCol="0">
            <a:spAutoFit/>
          </a:bodyPr>
          <a:lstStyle/>
          <a:p>
            <a:r>
              <a:rPr lang="en-SG" sz="4000" dirty="0"/>
              <a:t>Similarity of </a:t>
            </a:r>
            <a:r>
              <a:rPr lang="en-SG" sz="4000" dirty="0" err="1"/>
              <a:t>WiFi</a:t>
            </a:r>
            <a:r>
              <a:rPr lang="en-SG" sz="4000" dirty="0"/>
              <a:t> Fingerprints</a:t>
            </a:r>
          </a:p>
        </p:txBody>
      </p:sp>
      <p:pic>
        <p:nvPicPr>
          <p:cNvPr id="6" name="Picture 5">
            <a:extLst>
              <a:ext uri="{FF2B5EF4-FFF2-40B4-BE49-F238E27FC236}">
                <a16:creationId xmlns:a16="http://schemas.microsoft.com/office/drawing/2014/main" id="{2A66C9C5-9789-463E-AECF-26C921B1DB8C}"/>
              </a:ext>
            </a:extLst>
          </p:cNvPr>
          <p:cNvPicPr>
            <a:picLocks noChangeAspect="1"/>
          </p:cNvPicPr>
          <p:nvPr/>
        </p:nvPicPr>
        <p:blipFill>
          <a:blip r:embed="rId3"/>
          <a:stretch>
            <a:fillRect/>
          </a:stretch>
        </p:blipFill>
        <p:spPr>
          <a:xfrm>
            <a:off x="4943872" y="2060848"/>
            <a:ext cx="5605254" cy="3024336"/>
          </a:xfrm>
          <a:prstGeom prst="rect">
            <a:avLst/>
          </a:prstGeom>
        </p:spPr>
      </p:pic>
      <p:sp>
        <p:nvSpPr>
          <p:cNvPr id="8" name="TextBox 7">
            <a:extLst>
              <a:ext uri="{FF2B5EF4-FFF2-40B4-BE49-F238E27FC236}">
                <a16:creationId xmlns:a16="http://schemas.microsoft.com/office/drawing/2014/main" id="{CC273620-DC7C-4B82-AF43-335B84BC0377}"/>
              </a:ext>
            </a:extLst>
          </p:cNvPr>
          <p:cNvSpPr txBox="1"/>
          <p:nvPr/>
        </p:nvSpPr>
        <p:spPr>
          <a:xfrm>
            <a:off x="1084161" y="6431725"/>
            <a:ext cx="10023678" cy="338554"/>
          </a:xfrm>
          <a:prstGeom prst="rect">
            <a:avLst/>
          </a:prstGeom>
          <a:noFill/>
        </p:spPr>
        <p:txBody>
          <a:bodyPr wrap="square">
            <a:spAutoFit/>
          </a:bodyPr>
          <a:lstStyle/>
          <a:p>
            <a:r>
              <a:rPr lang="en-SG" sz="1600" dirty="0">
                <a:latin typeface="+mj-lt"/>
              </a:rPr>
              <a:t>Hong, </a:t>
            </a:r>
            <a:r>
              <a:rPr lang="en-SG" sz="1600" dirty="0" err="1">
                <a:latin typeface="+mj-lt"/>
              </a:rPr>
              <a:t>Hande</a:t>
            </a:r>
            <a:r>
              <a:rPr lang="en-SG" sz="1600" dirty="0">
                <a:latin typeface="+mj-lt"/>
              </a:rPr>
              <a:t>, et.al. "</a:t>
            </a:r>
            <a:r>
              <a:rPr lang="en-SG" sz="1600" dirty="0" err="1">
                <a:latin typeface="+mj-lt"/>
              </a:rPr>
              <a:t>Socialprobe</a:t>
            </a:r>
            <a:r>
              <a:rPr lang="en-SG" sz="1600" dirty="0">
                <a:latin typeface="+mj-lt"/>
              </a:rPr>
              <a:t>: Understanding social interaction through passive </a:t>
            </a:r>
            <a:r>
              <a:rPr lang="en-SG" sz="1600" dirty="0" err="1">
                <a:latin typeface="+mj-lt"/>
              </a:rPr>
              <a:t>wifi</a:t>
            </a:r>
            <a:r>
              <a:rPr lang="en-SG" sz="1600" dirty="0">
                <a:latin typeface="+mj-lt"/>
              </a:rPr>
              <a:t> monitoring." </a:t>
            </a:r>
            <a:r>
              <a:rPr lang="en-SG" sz="1600" dirty="0" err="1">
                <a:latin typeface="+mj-lt"/>
              </a:rPr>
              <a:t>Mobi</a:t>
            </a:r>
            <a:r>
              <a:rPr lang="en-SG" sz="1600" i="1" dirty="0" err="1">
                <a:latin typeface="+mj-lt"/>
              </a:rPr>
              <a:t>quitous</a:t>
            </a:r>
            <a:r>
              <a:rPr lang="en-SG" sz="1600" i="1" dirty="0">
                <a:latin typeface="+mj-lt"/>
              </a:rPr>
              <a:t> </a:t>
            </a:r>
            <a:r>
              <a:rPr lang="en-SG" sz="1600" dirty="0">
                <a:latin typeface="+mj-lt"/>
              </a:rPr>
              <a:t>2016.</a:t>
            </a:r>
          </a:p>
        </p:txBody>
      </p:sp>
    </p:spTree>
    <p:extLst>
      <p:ext uri="{BB962C8B-B14F-4D97-AF65-F5344CB8AC3E}">
        <p14:creationId xmlns:p14="http://schemas.microsoft.com/office/powerpoint/2010/main" val="38592416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idx="4294967295"/>
          </p:nvPr>
        </p:nvSpPr>
        <p:spPr>
          <a:xfrm>
            <a:off x="1025828" y="194468"/>
            <a:ext cx="8245598" cy="852487"/>
          </a:xfrm>
        </p:spPr>
        <p:txBody>
          <a:bodyPr/>
          <a:lstStyle/>
          <a:p>
            <a:r>
              <a:rPr lang="en-US" sz="3600" dirty="0">
                <a:latin typeface="+mn-lt"/>
              </a:rPr>
              <a:t>Localization using (</a:t>
            </a:r>
            <a:r>
              <a:rPr lang="en-US" sz="3600" dirty="0" err="1">
                <a:latin typeface="+mn-lt"/>
              </a:rPr>
              <a:t>WiFi</a:t>
            </a:r>
            <a:r>
              <a:rPr lang="en-US" sz="3600" dirty="0">
                <a:latin typeface="+mn-lt"/>
              </a:rPr>
              <a:t>) Fingerprinting</a:t>
            </a:r>
            <a:endParaRPr lang="en-SG" sz="3600" dirty="0">
              <a:latin typeface="+mn-lt"/>
            </a:endParaRPr>
          </a:p>
        </p:txBody>
      </p:sp>
      <p:sp>
        <p:nvSpPr>
          <p:cNvPr id="49155" name="Content Placeholder 2"/>
          <p:cNvSpPr>
            <a:spLocks noGrp="1"/>
          </p:cNvSpPr>
          <p:nvPr>
            <p:ph idx="4294967295"/>
          </p:nvPr>
        </p:nvSpPr>
        <p:spPr>
          <a:xfrm>
            <a:off x="4437364" y="1234160"/>
            <a:ext cx="7399348" cy="5003128"/>
          </a:xfrm>
        </p:spPr>
        <p:txBody>
          <a:bodyPr/>
          <a:lstStyle/>
          <a:p>
            <a:r>
              <a:rPr lang="en-US" sz="2400" dirty="0">
                <a:latin typeface="+mj-lt"/>
              </a:rPr>
              <a:t>RADAR [2] is one of the earliest &amp; most highly cited localization using </a:t>
            </a:r>
            <a:r>
              <a:rPr lang="en-US" sz="2400" dirty="0" err="1">
                <a:latin typeface="+mj-lt"/>
              </a:rPr>
              <a:t>WiFi</a:t>
            </a:r>
            <a:r>
              <a:rPr lang="en-US" sz="2400" dirty="0">
                <a:latin typeface="+mj-lt"/>
              </a:rPr>
              <a:t> based fingerprinting (&gt;12,000 citations on scholar.google.com)</a:t>
            </a:r>
          </a:p>
          <a:p>
            <a:r>
              <a:rPr lang="en-US" sz="2400" dirty="0">
                <a:latin typeface="+mj-lt"/>
              </a:rPr>
              <a:t>Testbed:</a:t>
            </a:r>
          </a:p>
          <a:p>
            <a:pPr lvl="1"/>
            <a:r>
              <a:rPr lang="en-US" dirty="0">
                <a:latin typeface="+mj-lt"/>
              </a:rPr>
              <a:t>1 floor, 980 sq. meters, 50 rooms</a:t>
            </a:r>
          </a:p>
          <a:p>
            <a:pPr lvl="1"/>
            <a:r>
              <a:rPr lang="en-US" dirty="0">
                <a:latin typeface="+mj-lt"/>
              </a:rPr>
              <a:t>3 base stations, 1 mobile host</a:t>
            </a:r>
          </a:p>
        </p:txBody>
      </p:sp>
      <p:pic>
        <p:nvPicPr>
          <p:cNvPr id="491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28" y="1161256"/>
            <a:ext cx="3097212"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835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D4C1BF-62C7-44C4-A859-000DA92F900E}"/>
              </a:ext>
            </a:extLst>
          </p:cNvPr>
          <p:cNvPicPr>
            <a:picLocks noChangeAspect="1"/>
          </p:cNvPicPr>
          <p:nvPr/>
        </p:nvPicPr>
        <p:blipFill>
          <a:blip r:embed="rId2"/>
          <a:stretch>
            <a:fillRect/>
          </a:stretch>
        </p:blipFill>
        <p:spPr>
          <a:xfrm>
            <a:off x="3196756" y="1221165"/>
            <a:ext cx="5061555" cy="2793351"/>
          </a:xfrm>
          <a:prstGeom prst="rect">
            <a:avLst/>
          </a:prstGeom>
        </p:spPr>
      </p:pic>
      <p:pic>
        <p:nvPicPr>
          <p:cNvPr id="5" name="Picture 4">
            <a:extLst>
              <a:ext uri="{FF2B5EF4-FFF2-40B4-BE49-F238E27FC236}">
                <a16:creationId xmlns:a16="http://schemas.microsoft.com/office/drawing/2014/main" id="{BF32DB2C-D00F-4122-ADD4-32F40321CE4F}"/>
              </a:ext>
            </a:extLst>
          </p:cNvPr>
          <p:cNvPicPr>
            <a:picLocks noChangeAspect="1"/>
          </p:cNvPicPr>
          <p:nvPr/>
        </p:nvPicPr>
        <p:blipFill>
          <a:blip r:embed="rId3"/>
          <a:stretch>
            <a:fillRect/>
          </a:stretch>
        </p:blipFill>
        <p:spPr>
          <a:xfrm>
            <a:off x="3724916" y="4190585"/>
            <a:ext cx="4005237" cy="2077306"/>
          </a:xfrm>
          <a:prstGeom prst="rect">
            <a:avLst/>
          </a:prstGeom>
        </p:spPr>
      </p:pic>
      <p:sp>
        <p:nvSpPr>
          <p:cNvPr id="6" name="TextBox 5">
            <a:extLst>
              <a:ext uri="{FF2B5EF4-FFF2-40B4-BE49-F238E27FC236}">
                <a16:creationId xmlns:a16="http://schemas.microsoft.com/office/drawing/2014/main" id="{212DD056-D2CB-487D-8823-C12947FEABF7}"/>
              </a:ext>
            </a:extLst>
          </p:cNvPr>
          <p:cNvSpPr txBox="1"/>
          <p:nvPr/>
        </p:nvSpPr>
        <p:spPr>
          <a:xfrm>
            <a:off x="994102" y="337210"/>
            <a:ext cx="5897577" cy="707886"/>
          </a:xfrm>
          <a:prstGeom prst="rect">
            <a:avLst/>
          </a:prstGeom>
          <a:noFill/>
        </p:spPr>
        <p:txBody>
          <a:bodyPr wrap="none" rtlCol="0">
            <a:spAutoFit/>
          </a:bodyPr>
          <a:lstStyle/>
          <a:p>
            <a:r>
              <a:rPr lang="en-SG" sz="4000" dirty="0"/>
              <a:t>Detecting Social Interaction</a:t>
            </a:r>
          </a:p>
        </p:txBody>
      </p:sp>
      <p:sp>
        <p:nvSpPr>
          <p:cNvPr id="7" name="TextBox 6">
            <a:extLst>
              <a:ext uri="{FF2B5EF4-FFF2-40B4-BE49-F238E27FC236}">
                <a16:creationId xmlns:a16="http://schemas.microsoft.com/office/drawing/2014/main" id="{5FE1AEC9-3FFA-4C73-BB20-CE0445182BC1}"/>
              </a:ext>
            </a:extLst>
          </p:cNvPr>
          <p:cNvSpPr txBox="1"/>
          <p:nvPr/>
        </p:nvSpPr>
        <p:spPr>
          <a:xfrm>
            <a:off x="908790" y="6351513"/>
            <a:ext cx="10602552" cy="338554"/>
          </a:xfrm>
          <a:prstGeom prst="rect">
            <a:avLst/>
          </a:prstGeom>
          <a:noFill/>
        </p:spPr>
        <p:txBody>
          <a:bodyPr wrap="square">
            <a:spAutoFit/>
          </a:bodyPr>
          <a:lstStyle/>
          <a:p>
            <a:r>
              <a:rPr lang="en-SG" sz="1600" dirty="0"/>
              <a:t>Hong, </a:t>
            </a:r>
            <a:r>
              <a:rPr lang="en-SG" sz="1600" dirty="0" err="1"/>
              <a:t>Hande</a:t>
            </a:r>
            <a:r>
              <a:rPr lang="en-SG" sz="1600" dirty="0"/>
              <a:t>, et.al. "</a:t>
            </a:r>
            <a:r>
              <a:rPr lang="en-SG" sz="1600" dirty="0" err="1"/>
              <a:t>Socialprobe</a:t>
            </a:r>
            <a:r>
              <a:rPr lang="en-SG" sz="1600" dirty="0"/>
              <a:t>: Understanding social interaction through passive </a:t>
            </a:r>
            <a:r>
              <a:rPr lang="en-SG" sz="1600" dirty="0" err="1"/>
              <a:t>wifi</a:t>
            </a:r>
            <a:r>
              <a:rPr lang="en-SG" sz="1600" dirty="0"/>
              <a:t> monitoring." </a:t>
            </a:r>
            <a:r>
              <a:rPr lang="en-SG" sz="1600" dirty="0" err="1"/>
              <a:t>Mobi</a:t>
            </a:r>
            <a:r>
              <a:rPr lang="en-SG" sz="1600" i="1" dirty="0" err="1"/>
              <a:t>quitous</a:t>
            </a:r>
            <a:r>
              <a:rPr lang="en-SG" sz="1600" i="1" dirty="0"/>
              <a:t> </a:t>
            </a:r>
            <a:r>
              <a:rPr lang="en-SG" sz="1600" dirty="0"/>
              <a:t>2016.</a:t>
            </a:r>
          </a:p>
        </p:txBody>
      </p:sp>
    </p:spTree>
    <p:extLst>
      <p:ext uri="{BB962C8B-B14F-4D97-AF65-F5344CB8AC3E}">
        <p14:creationId xmlns:p14="http://schemas.microsoft.com/office/powerpoint/2010/main" val="28451267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Ultra Wide Band</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86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5840336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Improving accuracy</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lstStyle/>
          <a:p>
            <a:r>
              <a:rPr lang="en-US" dirty="0">
                <a:latin typeface="+mj-lt"/>
              </a:rPr>
              <a:t>To get really good accuracy, let’s return to trilateration</a:t>
            </a:r>
          </a:p>
          <a:p>
            <a:r>
              <a:rPr lang="en-US" dirty="0">
                <a:latin typeface="+mj-lt"/>
              </a:rPr>
              <a:t>Plan: Send an RF signal from one device and time how long it takes to reach another</a:t>
            </a:r>
          </a:p>
          <a:p>
            <a:pPr lvl="1"/>
            <a:r>
              <a:rPr lang="en-US" dirty="0">
                <a:latin typeface="+mj-lt"/>
              </a:rPr>
              <a:t>Brief transmissions rather than continuous like GPS</a:t>
            </a:r>
          </a:p>
          <a:p>
            <a:r>
              <a:rPr lang="en-US" dirty="0">
                <a:latin typeface="+mj-lt"/>
              </a:rPr>
              <a:t>Problem: When does this signal arrive?</a:t>
            </a:r>
          </a:p>
          <a:p>
            <a:pPr lvl="1"/>
            <a:r>
              <a:rPr lang="en-US" dirty="0">
                <a:latin typeface="+mj-lt"/>
              </a:rPr>
              <a:t>Need to pick somewhere in rise as the “arrival time”</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87</a:t>
            </a:fld>
            <a:endParaRPr lang="en-US"/>
          </a:p>
        </p:txBody>
      </p:sp>
      <p:pic>
        <p:nvPicPr>
          <p:cNvPr id="6" name="Picture 5">
            <a:extLst>
              <a:ext uri="{FF2B5EF4-FFF2-40B4-BE49-F238E27FC236}">
                <a16:creationId xmlns:a16="http://schemas.microsoft.com/office/drawing/2014/main" id="{3455C01D-2C3A-4D21-A583-90A1159FB72C}"/>
              </a:ext>
            </a:extLst>
          </p:cNvPr>
          <p:cNvPicPr>
            <a:picLocks noChangeAspect="1"/>
          </p:cNvPicPr>
          <p:nvPr/>
        </p:nvPicPr>
        <p:blipFill rotWithShape="1">
          <a:blip r:embed="rId3">
            <a:extLst>
              <a:ext uri="{28A0092B-C50C-407E-A947-70E740481C1C}">
                <a14:useLocalDpi xmlns:a14="http://schemas.microsoft.com/office/drawing/2010/main" val="0"/>
              </a:ext>
            </a:extLst>
          </a:blip>
          <a:srcRect l="10593" r="12512"/>
          <a:stretch/>
        </p:blipFill>
        <p:spPr>
          <a:xfrm>
            <a:off x="3261134" y="5017889"/>
            <a:ext cx="4405278" cy="1474986"/>
          </a:xfrm>
          <a:prstGeom prst="rect">
            <a:avLst/>
          </a:prstGeom>
        </p:spPr>
      </p:pic>
    </p:spTree>
    <p:extLst>
      <p:ext uri="{BB962C8B-B14F-4D97-AF65-F5344CB8AC3E}">
        <p14:creationId xmlns:p14="http://schemas.microsoft.com/office/powerpoint/2010/main" val="75325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42403"/>
          <a:stretch/>
        </p:blipFill>
        <p:spPr>
          <a:xfrm>
            <a:off x="798407" y="3784689"/>
            <a:ext cx="3226550" cy="478470"/>
          </a:xfrm>
          <a:prstGeom prst="rect">
            <a:avLst/>
          </a:prstGeom>
        </p:spPr>
      </p:pic>
      <p:sp>
        <p:nvSpPr>
          <p:cNvPr id="2" name="Title 1"/>
          <p:cNvSpPr>
            <a:spLocks noGrp="1"/>
          </p:cNvSpPr>
          <p:nvPr>
            <p:ph type="title"/>
          </p:nvPr>
        </p:nvSpPr>
        <p:spPr>
          <a:xfrm>
            <a:off x="737223" y="58424"/>
            <a:ext cx="10515600" cy="1325563"/>
          </a:xfrm>
        </p:spPr>
        <p:txBody>
          <a:bodyPr>
            <a:normAutofit/>
          </a:bodyPr>
          <a:lstStyle/>
          <a:p>
            <a:r>
              <a:rPr lang="en-US" dirty="0"/>
              <a:t>Multipath problem in wireless </a:t>
            </a:r>
            <a:r>
              <a:rPr lang="en-US" dirty="0" err="1"/>
              <a:t>propogation</a:t>
            </a:r>
            <a:endParaRPr lang="en-US" dirty="0"/>
          </a:p>
        </p:txBody>
      </p:sp>
      <p:sp>
        <p:nvSpPr>
          <p:cNvPr id="23" name="Slide Number Placeholder 22"/>
          <p:cNvSpPr>
            <a:spLocks noGrp="1"/>
          </p:cNvSpPr>
          <p:nvPr>
            <p:ph type="sldNum" sz="quarter" idx="12"/>
          </p:nvPr>
        </p:nvSpPr>
        <p:spPr/>
        <p:txBody>
          <a:bodyPr>
            <a:normAutofit/>
          </a:bodyPr>
          <a:lstStyle/>
          <a:p>
            <a:fld id="{4FAB73BC-B049-4115-A692-8D63A059BFB8}" type="slidenum">
              <a:rPr lang="en-US" smtClean="0"/>
              <a:t>88</a:t>
            </a:fld>
            <a:endParaRPr lang="en-US" dirty="0"/>
          </a:p>
        </p:txBody>
      </p:sp>
      <p:cxnSp>
        <p:nvCxnSpPr>
          <p:cNvPr id="6" name="Straight Arrow Connector 5"/>
          <p:cNvCxnSpPr/>
          <p:nvPr/>
        </p:nvCxnSpPr>
        <p:spPr>
          <a:xfrm flipV="1">
            <a:off x="2176530" y="4200047"/>
            <a:ext cx="6375799" cy="63112"/>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176530" y="3411586"/>
            <a:ext cx="3267843" cy="851573"/>
          </a:xfrm>
          <a:prstGeom prst="straightConnector1">
            <a:avLst/>
          </a:prstGeom>
          <a:ln w="762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444373" y="3411586"/>
            <a:ext cx="3269321" cy="637783"/>
          </a:xfrm>
          <a:prstGeom prst="straightConnector1">
            <a:avLst/>
          </a:prstGeom>
          <a:ln w="762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b="42403"/>
          <a:stretch/>
        </p:blipFill>
        <p:spPr>
          <a:xfrm>
            <a:off x="784234" y="3784689"/>
            <a:ext cx="3226550" cy="47847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0865" y="5058056"/>
            <a:ext cx="5531623" cy="1424187"/>
          </a:xfrm>
          <a:prstGeom prst="rect">
            <a:avLst/>
          </a:prstGeom>
        </p:spPr>
      </p:pic>
      <p:cxnSp>
        <p:nvCxnSpPr>
          <p:cNvPr id="25" name="Straight Connector 24"/>
          <p:cNvCxnSpPr/>
          <p:nvPr/>
        </p:nvCxnSpPr>
        <p:spPr>
          <a:xfrm>
            <a:off x="4413735" y="3241105"/>
            <a:ext cx="206127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Content Placeholder 3"/>
          <p:cNvPicPr>
            <a:picLocks noChangeAspect="1"/>
          </p:cNvPicPr>
          <p:nvPr/>
        </p:nvPicPr>
        <p:blipFill rotWithShape="1">
          <a:blip r:embed="rId5">
            <a:extLst>
              <a:ext uri="{28A0092B-C50C-407E-A947-70E740481C1C}">
                <a14:useLocalDpi xmlns:a14="http://schemas.microsoft.com/office/drawing/2010/main"/>
              </a:ext>
            </a:extLst>
          </a:blip>
          <a:srcRect l="93609" t="21168" r="615" b="57612"/>
          <a:stretch/>
        </p:blipFill>
        <p:spPr>
          <a:xfrm>
            <a:off x="1356671" y="3945097"/>
            <a:ext cx="677991" cy="1039072"/>
          </a:xfrm>
          <a:prstGeom prst="rect">
            <a:avLst/>
          </a:prstGeom>
        </p:spPr>
      </p:pic>
      <p:pic>
        <p:nvPicPr>
          <p:cNvPr id="14" name="Content Placeholder 3"/>
          <p:cNvPicPr>
            <a:picLocks noChangeAspect="1"/>
          </p:cNvPicPr>
          <p:nvPr/>
        </p:nvPicPr>
        <p:blipFill rotWithShape="1">
          <a:blip r:embed="rId5">
            <a:extLst>
              <a:ext uri="{28A0092B-C50C-407E-A947-70E740481C1C}">
                <a14:useLocalDpi xmlns:a14="http://schemas.microsoft.com/office/drawing/2010/main"/>
              </a:ext>
            </a:extLst>
          </a:blip>
          <a:srcRect l="93609" t="21168" r="615" b="57612"/>
          <a:stretch/>
        </p:blipFill>
        <p:spPr>
          <a:xfrm>
            <a:off x="8750097" y="3943124"/>
            <a:ext cx="677991" cy="1039072"/>
          </a:xfrm>
          <a:prstGeom prst="rect">
            <a:avLst/>
          </a:prstGeom>
        </p:spPr>
      </p:pic>
      <p:sp>
        <p:nvSpPr>
          <p:cNvPr id="16" name="Rectangle 15"/>
          <p:cNvSpPr/>
          <p:nvPr/>
        </p:nvSpPr>
        <p:spPr>
          <a:xfrm>
            <a:off x="4286237" y="4722137"/>
            <a:ext cx="609735" cy="1860884"/>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EC109723-EC07-4659-8E79-D6E40C9D0B26}"/>
              </a:ext>
            </a:extLst>
          </p:cNvPr>
          <p:cNvSpPr>
            <a:spLocks noGrp="1"/>
          </p:cNvSpPr>
          <p:nvPr>
            <p:ph idx="1"/>
          </p:nvPr>
        </p:nvSpPr>
        <p:spPr>
          <a:xfrm>
            <a:off x="607595" y="1143000"/>
            <a:ext cx="10972800" cy="1846792"/>
          </a:xfrm>
        </p:spPr>
        <p:txBody>
          <a:bodyPr>
            <a:normAutofit fontScale="92500" lnSpcReduction="10000"/>
          </a:bodyPr>
          <a:lstStyle/>
          <a:p>
            <a:r>
              <a:rPr lang="en-US" dirty="0">
                <a:latin typeface="+mj-lt"/>
              </a:rPr>
              <a:t>Real-world signals bounce off of things in the environment</a:t>
            </a:r>
          </a:p>
          <a:p>
            <a:pPr lvl="1"/>
            <a:r>
              <a:rPr lang="en-US" dirty="0">
                <a:latin typeface="+mj-lt"/>
              </a:rPr>
              <a:t>Multiple, time-delayed versions of signal arrive at antenna</a:t>
            </a:r>
          </a:p>
          <a:p>
            <a:pPr lvl="1"/>
            <a:r>
              <a:rPr lang="en-US" dirty="0">
                <a:latin typeface="+mj-lt"/>
              </a:rPr>
              <a:t>Result smears out the arrival of energy in time</a:t>
            </a:r>
          </a:p>
          <a:p>
            <a:pPr lvl="2"/>
            <a:r>
              <a:rPr lang="en-US" dirty="0">
                <a:latin typeface="+mj-lt"/>
              </a:rPr>
              <a:t>More reflections mean more peak energy, but longer rise time</a:t>
            </a:r>
          </a:p>
          <a:p>
            <a:pPr lvl="1"/>
            <a:r>
              <a:rPr lang="en-US" dirty="0">
                <a:latin typeface="+mj-lt"/>
              </a:rPr>
              <a:t>This isn’t predictable. Depends on the exact environment configuration</a:t>
            </a:r>
          </a:p>
        </p:txBody>
      </p:sp>
    </p:spTree>
    <p:extLst>
      <p:ext uri="{BB962C8B-B14F-4D97-AF65-F5344CB8AC3E}">
        <p14:creationId xmlns:p14="http://schemas.microsoft.com/office/powerpoint/2010/main" val="179336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1015 0.03149 L 0.5181 0.02894 " pathEditMode="relative" rAng="0" ptsTypes="AA">
                                      <p:cBhvr>
                                        <p:cTn id="6" dur="2000" fill="hold"/>
                                        <p:tgtEl>
                                          <p:spTgt spid="18"/>
                                        </p:tgtEl>
                                        <p:attrNameLst>
                                          <p:attrName>ppt_x</p:attrName>
                                          <p:attrName>ppt_y</p:attrName>
                                        </p:attrNameLst>
                                      </p:cBhvr>
                                      <p:rCtr x="26406" y="-139"/>
                                    </p:animMotion>
                                  </p:childTnLst>
                                </p:cTn>
                              </p:par>
                              <p:par>
                                <p:cTn id="7" presetID="0" presetClass="path" presetSubtype="0" fill="hold" nodeType="withEffect">
                                  <p:stCondLst>
                                    <p:cond delay="0"/>
                                  </p:stCondLst>
                                  <p:childTnLst>
                                    <p:animMotion origin="layout" path="M 3.54167E-6 -4.07407E-6 L 0.26354 -0.12546 L 0.52057 -0.03726 " pathEditMode="relative" rAng="0" ptsTypes="AAA">
                                      <p:cBhvr>
                                        <p:cTn id="8" dur="2200" fill="hold"/>
                                        <p:tgtEl>
                                          <p:spTgt spid="12"/>
                                        </p:tgtEl>
                                        <p:attrNameLst>
                                          <p:attrName>ppt_x</p:attrName>
                                          <p:attrName>ppt_y</p:attrName>
                                        </p:attrNameLst>
                                      </p:cBhvr>
                                      <p:rCtr x="26029" y="-6273"/>
                                    </p:animMotion>
                                  </p:childTnLst>
                                </p:cTn>
                              </p:par>
                            </p:childTnLst>
                          </p:cTn>
                        </p:par>
                        <p:par>
                          <p:cTn id="9" fill="hold">
                            <p:stCondLst>
                              <p:cond delay="2200"/>
                            </p:stCondLst>
                            <p:childTnLst>
                              <p:par>
                                <p:cTn id="10" presetID="1"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22" y="50035"/>
            <a:ext cx="11353800" cy="1325563"/>
          </a:xfrm>
        </p:spPr>
        <p:txBody>
          <a:bodyPr>
            <a:normAutofit/>
          </a:bodyPr>
          <a:lstStyle/>
          <a:p>
            <a:r>
              <a:rPr lang="en-US" dirty="0"/>
              <a:t>Ultra-wideband yield better localization performance?</a:t>
            </a:r>
          </a:p>
        </p:txBody>
      </p:sp>
      <p:pic>
        <p:nvPicPr>
          <p:cNvPr id="11"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3054" r="38659" b="27887"/>
          <a:stretch/>
        </p:blipFill>
        <p:spPr>
          <a:xfrm>
            <a:off x="1779842" y="3810887"/>
            <a:ext cx="793376" cy="493742"/>
          </a:xfrm>
        </p:spPr>
      </p:pic>
      <p:sp>
        <p:nvSpPr>
          <p:cNvPr id="21" name="Slide Number Placeholder 20"/>
          <p:cNvSpPr>
            <a:spLocks noGrp="1"/>
          </p:cNvSpPr>
          <p:nvPr>
            <p:ph type="sldNum" sz="quarter" idx="12"/>
          </p:nvPr>
        </p:nvSpPr>
        <p:spPr/>
        <p:txBody>
          <a:bodyPr>
            <a:normAutofit/>
          </a:bodyPr>
          <a:lstStyle/>
          <a:p>
            <a:fld id="{4FAB73BC-B049-4115-A692-8D63A059BFB8}" type="slidenum">
              <a:rPr lang="en-US" smtClean="0"/>
              <a:t>89</a:t>
            </a:fld>
            <a:endParaRPr lang="en-US" dirty="0"/>
          </a:p>
        </p:txBody>
      </p:sp>
      <p:cxnSp>
        <p:nvCxnSpPr>
          <p:cNvPr id="6" name="Straight Arrow Connector 5"/>
          <p:cNvCxnSpPr/>
          <p:nvPr/>
        </p:nvCxnSpPr>
        <p:spPr>
          <a:xfrm flipV="1">
            <a:off x="2176530" y="4208436"/>
            <a:ext cx="6375799" cy="63112"/>
          </a:xfrm>
          <a:prstGeom prst="straightConnector1">
            <a:avLst/>
          </a:prstGeom>
          <a:ln w="762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176530" y="3419975"/>
            <a:ext cx="3267843" cy="851573"/>
          </a:xfrm>
          <a:prstGeom prst="straightConnector1">
            <a:avLst/>
          </a:prstGeom>
          <a:ln w="762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444373" y="3419975"/>
            <a:ext cx="3269321" cy="637783"/>
          </a:xfrm>
          <a:prstGeom prst="straightConnector1">
            <a:avLst/>
          </a:prstGeom>
          <a:ln w="762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33054" r="38659" b="27887"/>
          <a:stretch/>
        </p:blipFill>
        <p:spPr>
          <a:xfrm>
            <a:off x="1779842" y="3794347"/>
            <a:ext cx="793376" cy="493742"/>
          </a:xfrm>
          <a:prstGeom prst="rect">
            <a:avLst/>
          </a:prstGeom>
        </p:spPr>
      </p:pic>
      <p:cxnSp>
        <p:nvCxnSpPr>
          <p:cNvPr id="22" name="Straight Connector 21"/>
          <p:cNvCxnSpPr/>
          <p:nvPr/>
        </p:nvCxnSpPr>
        <p:spPr>
          <a:xfrm>
            <a:off x="4413735" y="3218498"/>
            <a:ext cx="206127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Content Placeholder 3"/>
          <p:cNvPicPr>
            <a:picLocks noChangeAspect="1"/>
          </p:cNvPicPr>
          <p:nvPr/>
        </p:nvPicPr>
        <p:blipFill rotWithShape="1">
          <a:blip r:embed="rId4">
            <a:extLst>
              <a:ext uri="{28A0092B-C50C-407E-A947-70E740481C1C}">
                <a14:useLocalDpi xmlns:a14="http://schemas.microsoft.com/office/drawing/2010/main"/>
              </a:ext>
            </a:extLst>
          </a:blip>
          <a:srcRect l="93609" t="21168" r="615" b="57612"/>
          <a:stretch/>
        </p:blipFill>
        <p:spPr>
          <a:xfrm>
            <a:off x="1356671" y="3953486"/>
            <a:ext cx="677991" cy="1039072"/>
          </a:xfrm>
          <a:prstGeom prst="rect">
            <a:avLst/>
          </a:prstGeom>
        </p:spPr>
      </p:pic>
      <p:pic>
        <p:nvPicPr>
          <p:cNvPr id="23" name="Content Placeholder 3"/>
          <p:cNvPicPr>
            <a:picLocks noChangeAspect="1"/>
          </p:cNvPicPr>
          <p:nvPr/>
        </p:nvPicPr>
        <p:blipFill rotWithShape="1">
          <a:blip r:embed="rId4">
            <a:extLst>
              <a:ext uri="{28A0092B-C50C-407E-A947-70E740481C1C}">
                <a14:useLocalDpi xmlns:a14="http://schemas.microsoft.com/office/drawing/2010/main"/>
              </a:ext>
            </a:extLst>
          </a:blip>
          <a:srcRect l="93609" t="21168" r="615" b="57612"/>
          <a:stretch/>
        </p:blipFill>
        <p:spPr>
          <a:xfrm>
            <a:off x="8750097" y="3951513"/>
            <a:ext cx="677991" cy="1039072"/>
          </a:xfrm>
          <a:prstGeom prst="rect">
            <a:avLst/>
          </a:prstGeom>
        </p:spPr>
      </p:pic>
      <p:grpSp>
        <p:nvGrpSpPr>
          <p:cNvPr id="27" name="Group 26"/>
          <p:cNvGrpSpPr/>
          <p:nvPr/>
        </p:nvGrpSpPr>
        <p:grpSpPr>
          <a:xfrm>
            <a:off x="1922951" y="4942428"/>
            <a:ext cx="7042842" cy="1548061"/>
            <a:chOff x="1937180" y="5011425"/>
            <a:chExt cx="7042842" cy="1505907"/>
          </a:xfrm>
        </p:grpSpPr>
        <p:pic>
          <p:nvPicPr>
            <p:cNvPr id="28" name="Content Placeholder 3"/>
            <p:cNvPicPr>
              <a:picLocks noChangeAspect="1"/>
            </p:cNvPicPr>
            <p:nvPr/>
          </p:nvPicPr>
          <p:blipFill rotWithShape="1">
            <a:blip r:embed="rId3" cstate="hqprint">
              <a:extLst>
                <a:ext uri="{28A0092B-C50C-407E-A947-70E740481C1C}">
                  <a14:useLocalDpi xmlns:a14="http://schemas.microsoft.com/office/drawing/2010/main"/>
                </a:ext>
              </a:extLst>
            </a:blip>
            <a:srcRect r="43147"/>
            <a:stretch/>
          </p:blipFill>
          <p:spPr>
            <a:xfrm>
              <a:off x="1937180" y="5011426"/>
              <a:ext cx="3507193" cy="1505906"/>
            </a:xfrm>
            <a:prstGeom prst="rect">
              <a:avLst/>
            </a:prstGeom>
          </p:spPr>
        </p:pic>
        <p:pic>
          <p:nvPicPr>
            <p:cNvPr id="29" name="Content Placeholder 3"/>
            <p:cNvPicPr>
              <a:picLocks noChangeAspect="1"/>
            </p:cNvPicPr>
            <p:nvPr/>
          </p:nvPicPr>
          <p:blipFill rotWithShape="1">
            <a:blip r:embed="rId3" cstate="hqprint">
              <a:extLst>
                <a:ext uri="{28A0092B-C50C-407E-A947-70E740481C1C}">
                  <a14:useLocalDpi xmlns:a14="http://schemas.microsoft.com/office/drawing/2010/main"/>
                </a:ext>
              </a:extLst>
            </a:blip>
            <a:srcRect l="42686"/>
            <a:stretch/>
          </p:blipFill>
          <p:spPr>
            <a:xfrm>
              <a:off x="5444373" y="5011425"/>
              <a:ext cx="3535649" cy="1505906"/>
            </a:xfrm>
            <a:prstGeom prst="rect">
              <a:avLst/>
            </a:prstGeom>
          </p:spPr>
        </p:pic>
      </p:grpSp>
      <p:sp>
        <p:nvSpPr>
          <p:cNvPr id="30" name="Rectangle 29"/>
          <p:cNvSpPr/>
          <p:nvPr/>
        </p:nvSpPr>
        <p:spPr>
          <a:xfrm flipH="1">
            <a:off x="4795210" y="4791561"/>
            <a:ext cx="269911" cy="1989684"/>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5558658" y="5113311"/>
            <a:ext cx="550015" cy="1224596"/>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5531731" y="5125718"/>
            <a:ext cx="550015" cy="1224596"/>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Content Placeholder 2">
            <a:extLst>
              <a:ext uri="{FF2B5EF4-FFF2-40B4-BE49-F238E27FC236}">
                <a16:creationId xmlns:a16="http://schemas.microsoft.com/office/drawing/2014/main" id="{DED9697D-5C8A-4FF1-86E4-9D97F3E27F29}"/>
              </a:ext>
            </a:extLst>
          </p:cNvPr>
          <p:cNvSpPr txBox="1">
            <a:spLocks/>
          </p:cNvSpPr>
          <p:nvPr/>
        </p:nvSpPr>
        <p:spPr>
          <a:xfrm>
            <a:off x="607595" y="1143000"/>
            <a:ext cx="10972800" cy="1846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Wider bandwidth makes the RF pulse narrower in time</a:t>
            </a:r>
          </a:p>
          <a:p>
            <a:pPr lvl="1"/>
            <a:r>
              <a:rPr lang="en-US" dirty="0">
                <a:latin typeface="+mj-lt"/>
              </a:rPr>
              <a:t>Make it narrow enough, and multipath becomes entirely separate</a:t>
            </a:r>
          </a:p>
        </p:txBody>
      </p:sp>
    </p:spTree>
    <p:extLst>
      <p:ext uri="{BB962C8B-B14F-4D97-AF65-F5344CB8AC3E}">
        <p14:creationId xmlns:p14="http://schemas.microsoft.com/office/powerpoint/2010/main" val="11995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375E-6 3.33333E-6 L 0.26796 -0.12547 L 0.53046 -0.03542 " pathEditMode="relative" rAng="0" ptsTypes="AAA">
                                      <p:cBhvr>
                                        <p:cTn id="6" dur="2200" fill="hold"/>
                                        <p:tgtEl>
                                          <p:spTgt spid="11"/>
                                        </p:tgtEl>
                                        <p:attrNameLst>
                                          <p:attrName>ppt_x</p:attrName>
                                          <p:attrName>ppt_y</p:attrName>
                                        </p:attrNameLst>
                                      </p:cBhvr>
                                      <p:rCtr x="26523" y="-6273"/>
                                    </p:animMotion>
                                  </p:childTnLst>
                                </p:cTn>
                              </p:par>
                              <p:par>
                                <p:cTn id="7" presetID="0" presetClass="path" presetSubtype="0" fill="hold" nodeType="withEffect">
                                  <p:stCondLst>
                                    <p:cond delay="0"/>
                                  </p:stCondLst>
                                  <p:childTnLst>
                                    <p:animMotion origin="layout" path="M -0.00261 0.02917 L 0.53606 0.02454 " pathEditMode="relative" rAng="0" ptsTypes="AA">
                                      <p:cBhvr>
                                        <p:cTn id="8" dur="2000" fill="hold"/>
                                        <p:tgtEl>
                                          <p:spTgt spid="13"/>
                                        </p:tgtEl>
                                        <p:attrNameLst>
                                          <p:attrName>ppt_x</p:attrName>
                                          <p:attrName>ppt_y</p:attrName>
                                        </p:attrNameLst>
                                      </p:cBhvr>
                                      <p:rCtr x="26927" y="-23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992" y="359061"/>
            <a:ext cx="9580418" cy="755073"/>
          </a:xfrm>
        </p:spPr>
        <p:txBody>
          <a:bodyPr/>
          <a:lstStyle/>
          <a:p>
            <a:r>
              <a:rPr lang="en-US" dirty="0">
                <a:latin typeface="+mn-lt"/>
              </a:rPr>
              <a:t>How do you measure battery life?</a:t>
            </a:r>
            <a:endParaRPr lang="en-SG" dirty="0">
              <a:latin typeface="+mn-lt"/>
            </a:endParaRPr>
          </a:p>
        </p:txBody>
      </p:sp>
      <p:sp>
        <p:nvSpPr>
          <p:cNvPr id="3" name="Content Placeholder 2"/>
          <p:cNvSpPr>
            <a:spLocks noGrp="1"/>
          </p:cNvSpPr>
          <p:nvPr>
            <p:ph idx="1"/>
          </p:nvPr>
        </p:nvSpPr>
        <p:spPr>
          <a:xfrm>
            <a:off x="895349" y="1300306"/>
            <a:ext cx="10338955" cy="4973782"/>
          </a:xfrm>
        </p:spPr>
        <p:txBody>
          <a:bodyPr>
            <a:normAutofit/>
          </a:bodyPr>
          <a:lstStyle/>
          <a:p>
            <a:r>
              <a:rPr lang="en-US" sz="2400" dirty="0">
                <a:latin typeface="+mj-lt"/>
              </a:rPr>
              <a:t>Battery lifetime: The </a:t>
            </a:r>
            <a:r>
              <a:rPr lang="en-US" sz="2400" b="1" dirty="0">
                <a:latin typeface="+mj-lt"/>
              </a:rPr>
              <a:t>watt</a:t>
            </a:r>
            <a:r>
              <a:rPr lang="en-US" sz="2400" dirty="0">
                <a:latin typeface="+mj-lt"/>
              </a:rPr>
              <a:t>-</a:t>
            </a:r>
            <a:r>
              <a:rPr lang="en-US" sz="2400" b="1" dirty="0">
                <a:latin typeface="+mj-lt"/>
              </a:rPr>
              <a:t>hour</a:t>
            </a:r>
            <a:r>
              <a:rPr lang="en-US" sz="2400" dirty="0">
                <a:latin typeface="+mj-lt"/>
              </a:rPr>
              <a:t> (symbolized </a:t>
            </a:r>
            <a:r>
              <a:rPr lang="en-US" sz="2400" dirty="0" err="1">
                <a:latin typeface="+mj-lt"/>
              </a:rPr>
              <a:t>Wh</a:t>
            </a:r>
            <a:r>
              <a:rPr lang="en-US" sz="2400" dirty="0">
                <a:latin typeface="+mj-lt"/>
              </a:rPr>
              <a:t>) is a unit of energy equivalent to one </a:t>
            </a:r>
            <a:r>
              <a:rPr lang="en-US" sz="2400" b="1" dirty="0">
                <a:latin typeface="+mj-lt"/>
              </a:rPr>
              <a:t>watt</a:t>
            </a:r>
            <a:r>
              <a:rPr lang="en-US" sz="2400" dirty="0">
                <a:latin typeface="+mj-lt"/>
              </a:rPr>
              <a:t> (1 W) of power expended for one </a:t>
            </a:r>
            <a:r>
              <a:rPr lang="en-US" sz="2400" b="1" dirty="0">
                <a:latin typeface="+mj-lt"/>
              </a:rPr>
              <a:t>hour</a:t>
            </a:r>
            <a:r>
              <a:rPr lang="en-US" sz="2400" dirty="0">
                <a:latin typeface="+mj-lt"/>
              </a:rPr>
              <a:t> (1 h) of time.</a:t>
            </a:r>
          </a:p>
          <a:p>
            <a:pPr marL="530352" lvl="1" indent="0">
              <a:buNone/>
            </a:pPr>
            <a:r>
              <a:rPr lang="en-US" sz="2400" dirty="0">
                <a:latin typeface="+mj-lt"/>
              </a:rPr>
              <a:t>Example:</a:t>
            </a:r>
          </a:p>
          <a:p>
            <a:pPr lvl="1"/>
            <a:r>
              <a:rPr lang="en-US" sz="2400" dirty="0">
                <a:latin typeface="+mj-lt"/>
              </a:rPr>
              <a:t>Dell Latitude E7440 Laptop (3 cell): 34Wh - provides 1W for 34 hours.</a:t>
            </a:r>
          </a:p>
          <a:p>
            <a:pPr lvl="1"/>
            <a:r>
              <a:rPr lang="en-US" sz="2400" dirty="0">
                <a:latin typeface="+mj-lt"/>
              </a:rPr>
              <a:t> iPad2: 25 watt-hour</a:t>
            </a:r>
          </a:p>
          <a:p>
            <a:endParaRPr lang="en-US" sz="2400" dirty="0">
              <a:latin typeface="+mj-lt"/>
            </a:endParaRPr>
          </a:p>
          <a:p>
            <a:r>
              <a:rPr lang="en-US" sz="2400" dirty="0">
                <a:latin typeface="+mj-lt"/>
              </a:rPr>
              <a:t>An </a:t>
            </a:r>
            <a:r>
              <a:rPr lang="en-US" sz="2400" b="1" dirty="0">
                <a:latin typeface="+mj-lt"/>
              </a:rPr>
              <a:t>ampere-hour</a:t>
            </a:r>
            <a:r>
              <a:rPr lang="en-US" sz="2400" dirty="0">
                <a:latin typeface="+mj-lt"/>
              </a:rPr>
              <a:t> or </a:t>
            </a:r>
            <a:r>
              <a:rPr lang="en-US" sz="2400" b="1" dirty="0">
                <a:latin typeface="+mj-lt"/>
              </a:rPr>
              <a:t>amp-hour</a:t>
            </a:r>
            <a:r>
              <a:rPr lang="en-US" sz="2400" dirty="0">
                <a:latin typeface="+mj-lt"/>
              </a:rPr>
              <a:t> (</a:t>
            </a:r>
            <a:r>
              <a:rPr lang="en-US" sz="2400" b="1" dirty="0">
                <a:latin typeface="+mj-lt"/>
              </a:rPr>
              <a:t>Ah</a:t>
            </a:r>
            <a:r>
              <a:rPr lang="en-US" sz="2400" dirty="0">
                <a:latin typeface="+mj-lt"/>
              </a:rPr>
              <a:t>) is a unit of electric charge equal to the charge transferred by a steady current of 1A flowing for one hour,</a:t>
            </a:r>
          </a:p>
          <a:p>
            <a:pPr lvl="1"/>
            <a:r>
              <a:rPr lang="en-US" sz="2400" dirty="0">
                <a:latin typeface="+mj-lt"/>
              </a:rPr>
              <a:t>iPad2 6930mAh, voltage = 25Wh/6.9Ah = 3.6V</a:t>
            </a:r>
          </a:p>
          <a:p>
            <a:pPr lvl="1"/>
            <a:r>
              <a:rPr lang="en-US" sz="2400" dirty="0">
                <a:latin typeface="+mj-lt"/>
              </a:rPr>
              <a:t>Samsung S4: 2600mAh (3.7V), 9.62Wh</a:t>
            </a:r>
          </a:p>
          <a:p>
            <a:pPr lvl="1"/>
            <a:r>
              <a:rPr lang="en-US" sz="2400" dirty="0">
                <a:latin typeface="+mj-lt"/>
              </a:rPr>
              <a:t>AA Energizer Alkaline: 2500 </a:t>
            </a:r>
            <a:r>
              <a:rPr lang="en-US" sz="2400" dirty="0" err="1">
                <a:latin typeface="+mj-lt"/>
              </a:rPr>
              <a:t>mAh</a:t>
            </a:r>
            <a:r>
              <a:rPr lang="en-US" sz="2400" dirty="0">
                <a:latin typeface="+mj-lt"/>
              </a:rPr>
              <a:t> (1.5V), 3.75Wh</a:t>
            </a:r>
          </a:p>
          <a:p>
            <a:pPr lvl="1"/>
            <a:r>
              <a:rPr lang="en-US" sz="2400" dirty="0">
                <a:latin typeface="+mj-lt"/>
              </a:rPr>
              <a:t>Calculator Battery (CR2032): 225 </a:t>
            </a:r>
            <a:r>
              <a:rPr lang="en-US" sz="2400" dirty="0" err="1">
                <a:latin typeface="+mj-lt"/>
              </a:rPr>
              <a:t>mAh</a:t>
            </a:r>
            <a:r>
              <a:rPr lang="en-US" sz="2400" dirty="0">
                <a:latin typeface="+mj-lt"/>
              </a:rPr>
              <a:t> (3V), 0.675Wh</a:t>
            </a:r>
          </a:p>
        </p:txBody>
      </p:sp>
      <p:pic>
        <p:nvPicPr>
          <p:cNvPr id="7170" name="Picture 2" descr="https://upload.wikimedia.org/wikipedia/commons/4/4d/Battery-lithium-cr203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4757" y="5300329"/>
            <a:ext cx="1410278" cy="12349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5C6FAEEE-D619-4E65-A0EF-E650D0B3166A}" type="slidenum">
              <a:rPr lang="en-US" smtClean="0"/>
              <a:t>9</a:t>
            </a:fld>
            <a:endParaRPr lang="en-US"/>
          </a:p>
        </p:txBody>
      </p:sp>
    </p:spTree>
    <p:extLst>
      <p:ext uri="{BB962C8B-B14F-4D97-AF65-F5344CB8AC3E}">
        <p14:creationId xmlns:p14="http://schemas.microsoft.com/office/powerpoint/2010/main" val="391470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D8F9-580E-4B94-9572-6B6F30A728CD}"/>
              </a:ext>
            </a:extLst>
          </p:cNvPr>
          <p:cNvSpPr>
            <a:spLocks noGrp="1"/>
          </p:cNvSpPr>
          <p:nvPr>
            <p:ph type="title"/>
          </p:nvPr>
        </p:nvSpPr>
        <p:spPr/>
        <p:txBody>
          <a:bodyPr/>
          <a:lstStyle/>
          <a:p>
            <a:r>
              <a:rPr lang="en-US" dirty="0"/>
              <a:t>Ultra-wideband localization system</a:t>
            </a:r>
          </a:p>
        </p:txBody>
      </p:sp>
      <p:sp>
        <p:nvSpPr>
          <p:cNvPr id="3" name="Content Placeholder 2">
            <a:extLst>
              <a:ext uri="{FF2B5EF4-FFF2-40B4-BE49-F238E27FC236}">
                <a16:creationId xmlns:a16="http://schemas.microsoft.com/office/drawing/2014/main" id="{2C8FAB83-D952-4076-9E1D-6D22799E1E88}"/>
              </a:ext>
            </a:extLst>
          </p:cNvPr>
          <p:cNvSpPr>
            <a:spLocks noGrp="1"/>
          </p:cNvSpPr>
          <p:nvPr>
            <p:ph idx="1"/>
          </p:nvPr>
        </p:nvSpPr>
        <p:spPr/>
        <p:txBody>
          <a:bodyPr/>
          <a:lstStyle/>
          <a:p>
            <a:r>
              <a:rPr lang="en-US" dirty="0">
                <a:latin typeface="+mj-lt"/>
              </a:rPr>
              <a:t>Narrow ultra-wideband pulses makes arrival timing work</a:t>
            </a:r>
          </a:p>
          <a:p>
            <a:endParaRPr lang="en-US" dirty="0">
              <a:latin typeface="+mj-lt"/>
            </a:endParaRPr>
          </a:p>
          <a:p>
            <a:r>
              <a:rPr lang="en-US" dirty="0">
                <a:latin typeface="+mj-lt"/>
              </a:rPr>
              <a:t>The rest is a copy of well-known techniques</a:t>
            </a:r>
          </a:p>
          <a:p>
            <a:pPr lvl="1"/>
            <a:r>
              <a:rPr lang="en-US" dirty="0">
                <a:latin typeface="+mj-lt"/>
              </a:rPr>
              <a:t>Deploy anchors in the environment with known positions</a:t>
            </a:r>
          </a:p>
          <a:p>
            <a:pPr lvl="1"/>
            <a:r>
              <a:rPr lang="en-US" dirty="0">
                <a:latin typeface="+mj-lt"/>
              </a:rPr>
              <a:t>Measure distance between anchors and device</a:t>
            </a:r>
          </a:p>
          <a:p>
            <a:pPr lvl="2"/>
            <a:r>
              <a:rPr lang="en-US" dirty="0">
                <a:latin typeface="+mj-lt"/>
              </a:rPr>
              <a:t>Time of Flight (if anchors transmit)</a:t>
            </a:r>
          </a:p>
          <a:p>
            <a:pPr lvl="2"/>
            <a:r>
              <a:rPr lang="en-US" dirty="0">
                <a:latin typeface="+mj-lt"/>
              </a:rPr>
              <a:t>Time Difference of Arrival (if devices transmit)</a:t>
            </a:r>
          </a:p>
          <a:p>
            <a:pPr lvl="1"/>
            <a:r>
              <a:rPr lang="en-US" dirty="0">
                <a:latin typeface="+mj-lt"/>
              </a:rPr>
              <a:t>Trilateration to find position</a:t>
            </a:r>
          </a:p>
        </p:txBody>
      </p:sp>
      <p:sp>
        <p:nvSpPr>
          <p:cNvPr id="4" name="Slide Number Placeholder 3">
            <a:extLst>
              <a:ext uri="{FF2B5EF4-FFF2-40B4-BE49-F238E27FC236}">
                <a16:creationId xmlns:a16="http://schemas.microsoft.com/office/drawing/2014/main" id="{65DBB053-809F-474A-AB98-5B8EEDB045F9}"/>
              </a:ext>
            </a:extLst>
          </p:cNvPr>
          <p:cNvSpPr>
            <a:spLocks noGrp="1"/>
          </p:cNvSpPr>
          <p:nvPr>
            <p:ph type="sldNum" sz="quarter" idx="12"/>
          </p:nvPr>
        </p:nvSpPr>
        <p:spPr/>
        <p:txBody>
          <a:bodyPr/>
          <a:lstStyle/>
          <a:p>
            <a:fld id="{0778C724-3839-4D76-A707-B4C23905D055}" type="slidenum">
              <a:rPr lang="en-US" smtClean="0"/>
              <a:t>90</a:t>
            </a:fld>
            <a:endParaRPr lang="en-US"/>
          </a:p>
        </p:txBody>
      </p:sp>
    </p:spTree>
    <p:extLst>
      <p:ext uri="{BB962C8B-B14F-4D97-AF65-F5344CB8AC3E}">
        <p14:creationId xmlns:p14="http://schemas.microsoft.com/office/powerpoint/2010/main" val="3758730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0A86-007E-4025-8E78-5A65D5949469}"/>
              </a:ext>
            </a:extLst>
          </p:cNvPr>
          <p:cNvSpPr>
            <a:spLocks noGrp="1"/>
          </p:cNvSpPr>
          <p:nvPr>
            <p:ph type="title"/>
          </p:nvPr>
        </p:nvSpPr>
        <p:spPr/>
        <p:txBody>
          <a:bodyPr/>
          <a:lstStyle/>
          <a:p>
            <a:r>
              <a:rPr lang="en-US" dirty="0"/>
              <a:t>Localization state-of-the art</a:t>
            </a:r>
          </a:p>
        </p:txBody>
      </p:sp>
      <p:sp>
        <p:nvSpPr>
          <p:cNvPr id="3" name="Content Placeholder 2">
            <a:extLst>
              <a:ext uri="{FF2B5EF4-FFF2-40B4-BE49-F238E27FC236}">
                <a16:creationId xmlns:a16="http://schemas.microsoft.com/office/drawing/2014/main" id="{25EE109D-A7E6-4BCF-A59A-2526F7E85C9C}"/>
              </a:ext>
            </a:extLst>
          </p:cNvPr>
          <p:cNvSpPr>
            <a:spLocks noGrp="1"/>
          </p:cNvSpPr>
          <p:nvPr>
            <p:ph idx="1"/>
          </p:nvPr>
        </p:nvSpPr>
        <p:spPr>
          <a:xfrm>
            <a:off x="838200" y="1570831"/>
            <a:ext cx="10515600" cy="4351338"/>
          </a:xfrm>
        </p:spPr>
        <p:txBody>
          <a:bodyPr/>
          <a:lstStyle/>
          <a:p>
            <a:r>
              <a:rPr lang="en-US" dirty="0">
                <a:latin typeface="+mj-lt"/>
              </a:rPr>
              <a:t>Microsoft indoor localization competition, 2016</a:t>
            </a:r>
          </a:p>
          <a:p>
            <a:pPr lvl="1"/>
            <a:r>
              <a:rPr lang="en-US" dirty="0">
                <a:latin typeface="+mj-lt"/>
              </a:rPr>
              <a:t>Teams are given a day to measure and deploy their systems in a space</a:t>
            </a:r>
          </a:p>
          <a:p>
            <a:pPr lvl="1"/>
            <a:r>
              <a:rPr lang="en-US" dirty="0">
                <a:latin typeface="+mj-lt"/>
              </a:rPr>
              <a:t>Provide {x, y, z} coordinates using up to 5 anchors in large open room</a:t>
            </a:r>
          </a:p>
        </p:txBody>
      </p:sp>
      <p:sp>
        <p:nvSpPr>
          <p:cNvPr id="4" name="Slide Number Placeholder 3">
            <a:extLst>
              <a:ext uri="{FF2B5EF4-FFF2-40B4-BE49-F238E27FC236}">
                <a16:creationId xmlns:a16="http://schemas.microsoft.com/office/drawing/2014/main" id="{FBFB2D3B-AFA9-4DB0-8645-47A3EA5A4625}"/>
              </a:ext>
            </a:extLst>
          </p:cNvPr>
          <p:cNvSpPr>
            <a:spLocks noGrp="1"/>
          </p:cNvSpPr>
          <p:nvPr>
            <p:ph type="sldNum" sz="quarter" idx="12"/>
          </p:nvPr>
        </p:nvSpPr>
        <p:spPr/>
        <p:txBody>
          <a:bodyPr/>
          <a:lstStyle/>
          <a:p>
            <a:fld id="{0778C724-3839-4D76-A707-B4C23905D055}" type="slidenum">
              <a:rPr lang="en-US" smtClean="0"/>
              <a:t>91</a:t>
            </a:fld>
            <a:endParaRPr lang="en-US"/>
          </a:p>
        </p:txBody>
      </p:sp>
      <p:pic>
        <p:nvPicPr>
          <p:cNvPr id="6" name="Picture 5">
            <a:extLst>
              <a:ext uri="{FF2B5EF4-FFF2-40B4-BE49-F238E27FC236}">
                <a16:creationId xmlns:a16="http://schemas.microsoft.com/office/drawing/2014/main" id="{4D049D44-E109-4383-81A1-CFEF99C7DDE6}"/>
              </a:ext>
            </a:extLst>
          </p:cNvPr>
          <p:cNvPicPr>
            <a:picLocks noChangeAspect="1"/>
          </p:cNvPicPr>
          <p:nvPr/>
        </p:nvPicPr>
        <p:blipFill>
          <a:blip r:embed="rId2"/>
          <a:stretch>
            <a:fillRect/>
          </a:stretch>
        </p:blipFill>
        <p:spPr>
          <a:xfrm>
            <a:off x="1858728" y="3227216"/>
            <a:ext cx="9943731" cy="3037059"/>
          </a:xfrm>
          <a:prstGeom prst="rect">
            <a:avLst/>
          </a:prstGeom>
        </p:spPr>
      </p:pic>
      <p:pic>
        <p:nvPicPr>
          <p:cNvPr id="7" name="Picture 6">
            <a:extLst>
              <a:ext uri="{FF2B5EF4-FFF2-40B4-BE49-F238E27FC236}">
                <a16:creationId xmlns:a16="http://schemas.microsoft.com/office/drawing/2014/main" id="{BF0514CF-C203-4191-AE2E-DBEBE14CBC6F}"/>
              </a:ext>
            </a:extLst>
          </p:cNvPr>
          <p:cNvPicPr>
            <a:picLocks noChangeAspect="1"/>
          </p:cNvPicPr>
          <p:nvPr/>
        </p:nvPicPr>
        <p:blipFill>
          <a:blip r:embed="rId3"/>
          <a:stretch>
            <a:fillRect/>
          </a:stretch>
        </p:blipFill>
        <p:spPr>
          <a:xfrm>
            <a:off x="223973" y="3012732"/>
            <a:ext cx="1634755" cy="2995784"/>
          </a:xfrm>
          <a:prstGeom prst="rect">
            <a:avLst/>
          </a:prstGeom>
        </p:spPr>
      </p:pic>
      <p:cxnSp>
        <p:nvCxnSpPr>
          <p:cNvPr id="9" name="Straight Connector 8">
            <a:extLst>
              <a:ext uri="{FF2B5EF4-FFF2-40B4-BE49-F238E27FC236}">
                <a16:creationId xmlns:a16="http://schemas.microsoft.com/office/drawing/2014/main" id="{BC68F1B2-331F-4C66-9B9F-A6A2A0E8D6DA}"/>
              </a:ext>
            </a:extLst>
          </p:cNvPr>
          <p:cNvCxnSpPr/>
          <p:nvPr/>
        </p:nvCxnSpPr>
        <p:spPr>
          <a:xfrm flipH="1" flipV="1">
            <a:off x="1858728" y="3012732"/>
            <a:ext cx="554272" cy="7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2E4AC8C-6100-44D5-82BA-88F5CBA7D7E1}"/>
              </a:ext>
            </a:extLst>
          </p:cNvPr>
          <p:cNvCxnSpPr>
            <a:cxnSpLocks/>
          </p:cNvCxnSpPr>
          <p:nvPr/>
        </p:nvCxnSpPr>
        <p:spPr>
          <a:xfrm flipH="1">
            <a:off x="1858728" y="4889500"/>
            <a:ext cx="554272" cy="11190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4987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4C52A8-DB63-46E2-9EFF-A94DEDA8AFEA}"/>
              </a:ext>
            </a:extLst>
          </p:cNvPr>
          <p:cNvSpPr>
            <a:spLocks noGrp="1"/>
          </p:cNvSpPr>
          <p:nvPr>
            <p:ph type="title"/>
          </p:nvPr>
        </p:nvSpPr>
        <p:spPr>
          <a:xfrm>
            <a:off x="181852" y="371222"/>
            <a:ext cx="11710958" cy="1325563"/>
          </a:xfrm>
        </p:spPr>
        <p:txBody>
          <a:bodyPr/>
          <a:lstStyle/>
          <a:p>
            <a:r>
              <a:rPr lang="en-US" dirty="0"/>
              <a:t>2019 results (Microsoft indoor localization competition)</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92</a:t>
            </a:fld>
            <a:endParaRPr lang="en-US"/>
          </a:p>
        </p:txBody>
      </p:sp>
      <p:pic>
        <p:nvPicPr>
          <p:cNvPr id="10242" name="Picture 2">
            <a:extLst>
              <a:ext uri="{FF2B5EF4-FFF2-40B4-BE49-F238E27FC236}">
                <a16:creationId xmlns:a16="http://schemas.microsoft.com/office/drawing/2014/main" id="{3E3E57FE-FE9A-4A46-93EA-FFF888945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842" y="1904423"/>
            <a:ext cx="8345604" cy="458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836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EED8-06D6-47A9-BE3C-7FEB79C0FBEB}"/>
              </a:ext>
            </a:extLst>
          </p:cNvPr>
          <p:cNvSpPr>
            <a:spLocks noGrp="1"/>
          </p:cNvSpPr>
          <p:nvPr>
            <p:ph type="title"/>
          </p:nvPr>
        </p:nvSpPr>
        <p:spPr/>
        <p:txBody>
          <a:bodyPr/>
          <a:lstStyle/>
          <a:p>
            <a:r>
              <a:rPr lang="en-US" dirty="0"/>
              <a:t>Improvements to ultra-wideband</a:t>
            </a:r>
          </a:p>
        </p:txBody>
      </p:sp>
      <p:sp>
        <p:nvSpPr>
          <p:cNvPr id="3" name="Content Placeholder 2">
            <a:extLst>
              <a:ext uri="{FF2B5EF4-FFF2-40B4-BE49-F238E27FC236}">
                <a16:creationId xmlns:a16="http://schemas.microsoft.com/office/drawing/2014/main" id="{FC0AB6B1-64B3-4667-92A4-31C9FC7E49CD}"/>
              </a:ext>
            </a:extLst>
          </p:cNvPr>
          <p:cNvSpPr>
            <a:spLocks noGrp="1"/>
          </p:cNvSpPr>
          <p:nvPr>
            <p:ph idx="1"/>
          </p:nvPr>
        </p:nvSpPr>
        <p:spPr/>
        <p:txBody>
          <a:bodyPr/>
          <a:lstStyle/>
          <a:p>
            <a:r>
              <a:rPr lang="en-US" dirty="0">
                <a:latin typeface="+mj-lt"/>
              </a:rPr>
              <a:t>Improve results with multiple, diverse measurements</a:t>
            </a:r>
          </a:p>
          <a:p>
            <a:pPr lvl="1"/>
            <a:r>
              <a:rPr lang="en-US" dirty="0">
                <a:latin typeface="+mj-lt"/>
              </a:rPr>
              <a:t>Sources of diversity</a:t>
            </a:r>
          </a:p>
          <a:p>
            <a:pPr lvl="2"/>
            <a:r>
              <a:rPr lang="en-US" dirty="0">
                <a:latin typeface="+mj-lt"/>
              </a:rPr>
              <a:t>Send on multiple channels</a:t>
            </a:r>
          </a:p>
          <a:p>
            <a:pPr lvl="2"/>
            <a:r>
              <a:rPr lang="en-US" dirty="0">
                <a:latin typeface="+mj-lt"/>
              </a:rPr>
              <a:t>Send with multiple antennas</a:t>
            </a:r>
          </a:p>
          <a:p>
            <a:pPr lvl="2"/>
            <a:r>
              <a:rPr lang="en-US" dirty="0">
                <a:latin typeface="+mj-lt"/>
              </a:rPr>
              <a:t>Receive with multiple antennas</a:t>
            </a:r>
          </a:p>
          <a:p>
            <a:pPr lvl="1"/>
            <a:r>
              <a:rPr lang="en-US" dirty="0">
                <a:latin typeface="+mj-lt"/>
              </a:rPr>
              <a:t>Measure each combination of these and average to get better results</a:t>
            </a:r>
          </a:p>
          <a:p>
            <a:pPr lvl="1"/>
            <a:endParaRPr lang="en-US" dirty="0">
              <a:latin typeface="+mj-lt"/>
            </a:endParaRPr>
          </a:p>
          <a:p>
            <a:r>
              <a:rPr lang="en-US" dirty="0">
                <a:latin typeface="+mj-lt"/>
              </a:rPr>
              <a:t>Combine with backscatter approaches</a:t>
            </a:r>
          </a:p>
          <a:p>
            <a:pPr lvl="1"/>
            <a:r>
              <a:rPr lang="en-US" dirty="0">
                <a:latin typeface="+mj-lt"/>
              </a:rPr>
              <a:t>Result is very slow (minutes to locate device) but very low power (&lt;1μW)</a:t>
            </a:r>
          </a:p>
          <a:p>
            <a:pPr lvl="1"/>
            <a:r>
              <a:rPr lang="en-US" dirty="0">
                <a:latin typeface="+mj-lt"/>
              </a:rPr>
              <a:t>Most inventory doesn’t move!</a:t>
            </a:r>
          </a:p>
        </p:txBody>
      </p:sp>
      <p:sp>
        <p:nvSpPr>
          <p:cNvPr id="4" name="Slide Number Placeholder 3">
            <a:extLst>
              <a:ext uri="{FF2B5EF4-FFF2-40B4-BE49-F238E27FC236}">
                <a16:creationId xmlns:a16="http://schemas.microsoft.com/office/drawing/2014/main" id="{B6B84841-AB59-4FEE-BD95-D1D7FB210F46}"/>
              </a:ext>
            </a:extLst>
          </p:cNvPr>
          <p:cNvSpPr>
            <a:spLocks noGrp="1"/>
          </p:cNvSpPr>
          <p:nvPr>
            <p:ph type="sldNum" sz="quarter" idx="12"/>
          </p:nvPr>
        </p:nvSpPr>
        <p:spPr/>
        <p:txBody>
          <a:bodyPr/>
          <a:lstStyle/>
          <a:p>
            <a:fld id="{0778C724-3839-4D76-A707-B4C23905D055}" type="slidenum">
              <a:rPr lang="en-US" smtClean="0"/>
              <a:t>93</a:t>
            </a:fld>
            <a:endParaRPr lang="en-US"/>
          </a:p>
        </p:txBody>
      </p:sp>
    </p:spTree>
    <p:extLst>
      <p:ext uri="{BB962C8B-B14F-4D97-AF65-F5344CB8AC3E}">
        <p14:creationId xmlns:p14="http://schemas.microsoft.com/office/powerpoint/2010/main" val="24828743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E018-5DBB-4085-B038-089C5936048A}"/>
              </a:ext>
            </a:extLst>
          </p:cNvPr>
          <p:cNvSpPr>
            <a:spLocks noGrp="1"/>
          </p:cNvSpPr>
          <p:nvPr>
            <p:ph type="title"/>
          </p:nvPr>
        </p:nvSpPr>
        <p:spPr/>
        <p:txBody>
          <a:bodyPr/>
          <a:lstStyle/>
          <a:p>
            <a:r>
              <a:rPr lang="en-US" dirty="0"/>
              <a:t>Bringing UWB to the real world</a:t>
            </a:r>
          </a:p>
        </p:txBody>
      </p:sp>
      <p:sp>
        <p:nvSpPr>
          <p:cNvPr id="3" name="Content Placeholder 2">
            <a:extLst>
              <a:ext uri="{FF2B5EF4-FFF2-40B4-BE49-F238E27FC236}">
                <a16:creationId xmlns:a16="http://schemas.microsoft.com/office/drawing/2014/main" id="{B37D7018-0B35-412F-B044-A26E6B8E22C7}"/>
              </a:ext>
            </a:extLst>
          </p:cNvPr>
          <p:cNvSpPr>
            <a:spLocks noGrp="1"/>
          </p:cNvSpPr>
          <p:nvPr>
            <p:ph idx="1"/>
          </p:nvPr>
        </p:nvSpPr>
        <p:spPr/>
        <p:txBody>
          <a:bodyPr/>
          <a:lstStyle/>
          <a:p>
            <a:r>
              <a:rPr lang="en-US" dirty="0">
                <a:latin typeface="+mj-lt"/>
              </a:rPr>
              <a:t>Ultra-wideband radios have been fairly specialized</a:t>
            </a:r>
          </a:p>
          <a:p>
            <a:pPr lvl="1"/>
            <a:r>
              <a:rPr lang="en-US" dirty="0">
                <a:latin typeface="+mj-lt"/>
              </a:rPr>
              <a:t>Needed to build special hardware to use them</a:t>
            </a:r>
          </a:p>
          <a:p>
            <a:pPr lvl="1"/>
            <a:endParaRPr lang="en-US" dirty="0">
              <a:latin typeface="+mj-lt"/>
            </a:endParaRPr>
          </a:p>
          <a:p>
            <a:pPr lvl="1"/>
            <a:endParaRPr lang="en-US" dirty="0">
              <a:latin typeface="+mj-lt"/>
            </a:endParaRPr>
          </a:p>
          <a:p>
            <a:r>
              <a:rPr lang="en-US" dirty="0">
                <a:latin typeface="+mj-lt"/>
              </a:rPr>
              <a:t>iPhone 11 and 12 have UWB radios!!!</a:t>
            </a:r>
          </a:p>
          <a:p>
            <a:pPr lvl="1"/>
            <a:r>
              <a:rPr lang="en-US" dirty="0">
                <a:latin typeface="+mj-lt"/>
              </a:rPr>
              <a:t>Use cases are still a little unclear</a:t>
            </a:r>
          </a:p>
          <a:p>
            <a:pPr lvl="1"/>
            <a:r>
              <a:rPr lang="en-US" dirty="0">
                <a:latin typeface="+mj-lt"/>
              </a:rPr>
              <a:t>Opens a big area of development</a:t>
            </a:r>
          </a:p>
        </p:txBody>
      </p:sp>
      <p:sp>
        <p:nvSpPr>
          <p:cNvPr id="4" name="Slide Number Placeholder 3">
            <a:extLst>
              <a:ext uri="{FF2B5EF4-FFF2-40B4-BE49-F238E27FC236}">
                <a16:creationId xmlns:a16="http://schemas.microsoft.com/office/drawing/2014/main" id="{4546AD26-7991-4308-A035-F8045E18BBFB}"/>
              </a:ext>
            </a:extLst>
          </p:cNvPr>
          <p:cNvSpPr>
            <a:spLocks noGrp="1"/>
          </p:cNvSpPr>
          <p:nvPr>
            <p:ph type="sldNum" sz="quarter" idx="12"/>
          </p:nvPr>
        </p:nvSpPr>
        <p:spPr/>
        <p:txBody>
          <a:bodyPr/>
          <a:lstStyle/>
          <a:p>
            <a:fld id="{0778C724-3839-4D76-A707-B4C23905D055}" type="slidenum">
              <a:rPr lang="en-US" smtClean="0"/>
              <a:t>94</a:t>
            </a:fld>
            <a:endParaRPr lang="en-US"/>
          </a:p>
        </p:txBody>
      </p:sp>
      <p:pic>
        <p:nvPicPr>
          <p:cNvPr id="5" name="Content Placeholder 3">
            <a:extLst>
              <a:ext uri="{FF2B5EF4-FFF2-40B4-BE49-F238E27FC236}">
                <a16:creationId xmlns:a16="http://schemas.microsoft.com/office/drawing/2014/main" id="{1D53EE96-E733-444B-B17F-2D24CF3FBC5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55208" y1="61200" x2="62083" y2="38500"/>
                        <a14:foregroundMark x1="75000" y1="62000" x2="90417" y2="46700"/>
                        <a14:foregroundMark x1="36250" y1="62000" x2="36250" y2="62000"/>
                        <a14:foregroundMark x1="25000" y1="700" x2="76458" y2="3200"/>
                        <a14:foregroundMark x1="20417" y1="800" x2="13542" y2="1700"/>
                        <a14:foregroundMark x1="5833" y1="8200" x2="4375" y2="58700"/>
                        <a14:foregroundMark x1="57292" y1="64000" x2="67708" y2="49800"/>
                        <a14:foregroundMark x1="91250" y1="52900" x2="89375" y2="41800"/>
                      </a14:backgroundRemoval>
                    </a14:imgEffect>
                  </a14:imgLayer>
                </a14:imgProps>
              </a:ext>
              <a:ext uri="{28A0092B-C50C-407E-A947-70E740481C1C}">
                <a14:useLocalDpi xmlns:a14="http://schemas.microsoft.com/office/drawing/2010/main" val="0"/>
              </a:ext>
            </a:extLst>
          </a:blip>
          <a:stretch>
            <a:fillRect/>
          </a:stretch>
        </p:blipFill>
        <p:spPr>
          <a:xfrm>
            <a:off x="8937879" y="2005012"/>
            <a:ext cx="2088642" cy="4351338"/>
          </a:xfrm>
          <a:prstGeom prst="rect">
            <a:avLst/>
          </a:prstGeom>
        </p:spPr>
      </p:pic>
    </p:spTree>
    <p:extLst>
      <p:ext uri="{BB962C8B-B14F-4D97-AF65-F5344CB8AC3E}">
        <p14:creationId xmlns:p14="http://schemas.microsoft.com/office/powerpoint/2010/main" val="3035592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Other Techniques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95</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18640226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Ultrasound</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normAutofit lnSpcReduction="10000"/>
          </a:bodyPr>
          <a:lstStyle/>
          <a:p>
            <a:r>
              <a:rPr lang="en-US" dirty="0">
                <a:latin typeface="+mj-lt"/>
              </a:rPr>
              <a:t>Advantages</a:t>
            </a:r>
          </a:p>
          <a:p>
            <a:pPr lvl="1"/>
            <a:r>
              <a:rPr lang="en-US" dirty="0">
                <a:latin typeface="+mj-lt"/>
              </a:rPr>
              <a:t>Solves the barrier problem</a:t>
            </a:r>
          </a:p>
          <a:p>
            <a:pPr lvl="2"/>
            <a:r>
              <a:rPr lang="en-US" dirty="0">
                <a:latin typeface="+mj-lt"/>
              </a:rPr>
              <a:t>Human spaces already designed to contain sound</a:t>
            </a:r>
          </a:p>
          <a:p>
            <a:pPr lvl="1"/>
            <a:r>
              <a:rPr lang="en-US" dirty="0">
                <a:latin typeface="+mj-lt"/>
              </a:rPr>
              <a:t>Easier to get high-accuracy results</a:t>
            </a:r>
          </a:p>
          <a:p>
            <a:pPr lvl="2"/>
            <a:r>
              <a:rPr lang="en-US" dirty="0">
                <a:latin typeface="+mj-lt"/>
              </a:rPr>
              <a:t>Sound is ~1,000,000x slower than light</a:t>
            </a:r>
          </a:p>
          <a:p>
            <a:pPr lvl="2"/>
            <a:r>
              <a:rPr lang="en-US" dirty="0">
                <a:latin typeface="+mj-lt"/>
              </a:rPr>
              <a:t>Less synchronization is needed to get same accuracy</a:t>
            </a:r>
          </a:p>
          <a:p>
            <a:pPr lvl="2"/>
            <a:endParaRPr lang="en-US" dirty="0">
              <a:latin typeface="+mj-lt"/>
            </a:endParaRPr>
          </a:p>
          <a:p>
            <a:r>
              <a:rPr lang="en-US" dirty="0">
                <a:latin typeface="+mj-lt"/>
              </a:rPr>
              <a:t>Disadvantages</a:t>
            </a:r>
          </a:p>
          <a:p>
            <a:pPr lvl="1"/>
            <a:r>
              <a:rPr lang="en-US" dirty="0">
                <a:latin typeface="+mj-lt"/>
              </a:rPr>
              <a:t>More energy to transmit</a:t>
            </a:r>
          </a:p>
          <a:p>
            <a:pPr lvl="1"/>
            <a:r>
              <a:rPr lang="en-US" dirty="0">
                <a:latin typeface="+mj-lt"/>
              </a:rPr>
              <a:t>Slower update rate (still sub-second)</a:t>
            </a:r>
          </a:p>
          <a:p>
            <a:pPr lvl="1"/>
            <a:r>
              <a:rPr lang="en-US" dirty="0">
                <a:latin typeface="+mj-lt"/>
              </a:rPr>
              <a:t>Limited range</a:t>
            </a:r>
          </a:p>
          <a:p>
            <a:pPr lvl="1"/>
            <a:r>
              <a:rPr lang="en-US" dirty="0">
                <a:latin typeface="+mj-lt"/>
              </a:rPr>
              <a:t>Pets can hear it…</a:t>
            </a:r>
          </a:p>
          <a:p>
            <a:pPr lvl="1"/>
            <a:endParaRPr lang="en-US" dirty="0"/>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96</a:t>
            </a:fld>
            <a:endParaRPr lang="en-US"/>
          </a:p>
        </p:txBody>
      </p:sp>
      <p:pic>
        <p:nvPicPr>
          <p:cNvPr id="5" name="Picture 2" descr="Opo sensor">
            <a:extLst>
              <a:ext uri="{FF2B5EF4-FFF2-40B4-BE49-F238E27FC236}">
                <a16:creationId xmlns:a16="http://schemas.microsoft.com/office/drawing/2014/main" id="{1F173713-D6FB-4216-BF3A-4F6845823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286" y="3668032"/>
            <a:ext cx="3630911" cy="305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1075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F21F-328C-4EBE-A311-6C6A8CDD8221}"/>
              </a:ext>
            </a:extLst>
          </p:cNvPr>
          <p:cNvSpPr>
            <a:spLocks noGrp="1"/>
          </p:cNvSpPr>
          <p:nvPr>
            <p:ph type="title"/>
          </p:nvPr>
        </p:nvSpPr>
        <p:spPr/>
        <p:txBody>
          <a:bodyPr/>
          <a:lstStyle/>
          <a:p>
            <a:r>
              <a:rPr lang="en-US" dirty="0"/>
              <a:t>Inertial navigation</a:t>
            </a:r>
          </a:p>
        </p:txBody>
      </p:sp>
      <p:sp>
        <p:nvSpPr>
          <p:cNvPr id="3" name="Content Placeholder 2">
            <a:extLst>
              <a:ext uri="{FF2B5EF4-FFF2-40B4-BE49-F238E27FC236}">
                <a16:creationId xmlns:a16="http://schemas.microsoft.com/office/drawing/2014/main" id="{4D504E32-1483-4673-9132-5D5D93A995BD}"/>
              </a:ext>
            </a:extLst>
          </p:cNvPr>
          <p:cNvSpPr>
            <a:spLocks noGrp="1"/>
          </p:cNvSpPr>
          <p:nvPr>
            <p:ph idx="1"/>
          </p:nvPr>
        </p:nvSpPr>
        <p:spPr/>
        <p:txBody>
          <a:bodyPr>
            <a:normAutofit lnSpcReduction="10000"/>
          </a:bodyPr>
          <a:lstStyle/>
          <a:p>
            <a:r>
              <a:rPr lang="en-US" dirty="0">
                <a:latin typeface="+mj-lt"/>
              </a:rPr>
              <a:t>If you know acceleration, you can get position, just integrate!</a:t>
            </a:r>
          </a:p>
          <a:p>
            <a:pPr lvl="1"/>
            <a:r>
              <a:rPr lang="en-US" dirty="0">
                <a:latin typeface="+mj-lt"/>
              </a:rPr>
              <a:t>With quite a bit of error</a:t>
            </a:r>
          </a:p>
          <a:p>
            <a:pPr lvl="1"/>
            <a:endParaRPr lang="en-US" dirty="0">
              <a:latin typeface="+mj-lt"/>
            </a:endParaRPr>
          </a:p>
          <a:p>
            <a:r>
              <a:rPr lang="en-US" dirty="0">
                <a:latin typeface="+mj-lt"/>
              </a:rPr>
              <a:t>Accurate over short distances with filtering approaches</a:t>
            </a:r>
          </a:p>
          <a:p>
            <a:pPr lvl="1"/>
            <a:r>
              <a:rPr lang="en-US" dirty="0">
                <a:latin typeface="+mj-lt"/>
              </a:rPr>
              <a:t>Can be used to augment other systems</a:t>
            </a:r>
          </a:p>
          <a:p>
            <a:pPr lvl="1"/>
            <a:r>
              <a:rPr lang="en-US" dirty="0">
                <a:latin typeface="+mj-lt"/>
              </a:rPr>
              <a:t>Get a fix every few seconds from localization system</a:t>
            </a:r>
          </a:p>
          <a:p>
            <a:pPr lvl="1"/>
            <a:r>
              <a:rPr lang="en-US" dirty="0">
                <a:latin typeface="+mj-lt"/>
              </a:rPr>
              <a:t>Use inertial navigation to interpolate between measurements</a:t>
            </a:r>
          </a:p>
          <a:p>
            <a:pPr lvl="1"/>
            <a:endParaRPr lang="en-US" dirty="0">
              <a:latin typeface="+mj-lt"/>
            </a:endParaRPr>
          </a:p>
          <a:p>
            <a:pPr lvl="1"/>
            <a:endParaRPr lang="en-US" dirty="0">
              <a:latin typeface="+mj-lt"/>
            </a:endParaRPr>
          </a:p>
          <a:p>
            <a:r>
              <a:rPr lang="en-US" dirty="0">
                <a:latin typeface="+mj-lt"/>
              </a:rPr>
              <a:t>IMUs (Inertial Measurement Units) available in all smartphones</a:t>
            </a:r>
          </a:p>
          <a:p>
            <a:pPr lvl="1"/>
            <a:r>
              <a:rPr lang="en-US" dirty="0">
                <a:latin typeface="+mj-lt"/>
              </a:rPr>
              <a:t>Accelerometer, Gyroscope, Magnetometer</a:t>
            </a:r>
          </a:p>
        </p:txBody>
      </p:sp>
      <p:sp>
        <p:nvSpPr>
          <p:cNvPr id="4" name="Slide Number Placeholder 3">
            <a:extLst>
              <a:ext uri="{FF2B5EF4-FFF2-40B4-BE49-F238E27FC236}">
                <a16:creationId xmlns:a16="http://schemas.microsoft.com/office/drawing/2014/main" id="{A7CEC2A8-71BF-4876-992F-F9E8E5663AB8}"/>
              </a:ext>
            </a:extLst>
          </p:cNvPr>
          <p:cNvSpPr>
            <a:spLocks noGrp="1"/>
          </p:cNvSpPr>
          <p:nvPr>
            <p:ph type="sldNum" sz="quarter" idx="12"/>
          </p:nvPr>
        </p:nvSpPr>
        <p:spPr/>
        <p:txBody>
          <a:bodyPr/>
          <a:lstStyle/>
          <a:p>
            <a:fld id="{0778C724-3839-4D76-A707-B4C23905D055}" type="slidenum">
              <a:rPr lang="en-US" smtClean="0"/>
              <a:t>97</a:t>
            </a:fld>
            <a:endParaRPr lang="en-US"/>
          </a:p>
        </p:txBody>
      </p:sp>
    </p:spTree>
    <p:extLst>
      <p:ext uri="{BB962C8B-B14F-4D97-AF65-F5344CB8AC3E}">
        <p14:creationId xmlns:p14="http://schemas.microsoft.com/office/powerpoint/2010/main" val="31283996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13CC3-38AD-4AFE-B35B-5F9CF3597C13}"/>
              </a:ext>
            </a:extLst>
          </p:cNvPr>
          <p:cNvSpPr>
            <a:spLocks noGrp="1"/>
          </p:cNvSpPr>
          <p:nvPr>
            <p:ph type="title"/>
          </p:nvPr>
        </p:nvSpPr>
        <p:spPr/>
        <p:txBody>
          <a:bodyPr/>
          <a:lstStyle/>
          <a:p>
            <a:r>
              <a:rPr lang="en-US" dirty="0" err="1"/>
              <a:t>ARKit</a:t>
            </a:r>
            <a:r>
              <a:rPr lang="en-US" dirty="0"/>
              <a:t> (and other AR techniques)</a:t>
            </a:r>
          </a:p>
        </p:txBody>
      </p:sp>
      <p:sp>
        <p:nvSpPr>
          <p:cNvPr id="3" name="Content Placeholder 2">
            <a:extLst>
              <a:ext uri="{FF2B5EF4-FFF2-40B4-BE49-F238E27FC236}">
                <a16:creationId xmlns:a16="http://schemas.microsoft.com/office/drawing/2014/main" id="{1774C902-0637-485B-AA76-437EA73E1A70}"/>
              </a:ext>
            </a:extLst>
          </p:cNvPr>
          <p:cNvSpPr>
            <a:spLocks noGrp="1"/>
          </p:cNvSpPr>
          <p:nvPr>
            <p:ph idx="1"/>
          </p:nvPr>
        </p:nvSpPr>
        <p:spPr/>
        <p:txBody>
          <a:bodyPr/>
          <a:lstStyle/>
          <a:p>
            <a:r>
              <a:rPr lang="en-US" dirty="0">
                <a:latin typeface="+mj-lt"/>
              </a:rPr>
              <a:t>Leverage smartphone cameras for positioning</a:t>
            </a:r>
          </a:p>
          <a:p>
            <a:pPr lvl="1"/>
            <a:r>
              <a:rPr lang="en-US" dirty="0">
                <a:latin typeface="+mj-lt"/>
              </a:rPr>
              <a:t>Pictures of a user’s surroundings can be compared to floorplan</a:t>
            </a:r>
          </a:p>
          <a:p>
            <a:pPr lvl="1"/>
            <a:r>
              <a:rPr lang="en-US" dirty="0">
                <a:latin typeface="+mj-lt"/>
              </a:rPr>
              <a:t>Related to SLAM techniques (Simultaneous Localization And Mapping)</a:t>
            </a:r>
          </a:p>
          <a:p>
            <a:pPr lvl="1"/>
            <a:endParaRPr lang="en-US" dirty="0">
              <a:latin typeface="+mj-lt"/>
            </a:endParaRPr>
          </a:p>
          <a:p>
            <a:r>
              <a:rPr lang="en-US" dirty="0">
                <a:latin typeface="+mj-lt"/>
              </a:rPr>
              <a:t>Can build an incredibly accurate system</a:t>
            </a:r>
          </a:p>
          <a:p>
            <a:pPr lvl="1"/>
            <a:r>
              <a:rPr lang="en-US" dirty="0">
                <a:latin typeface="+mj-lt"/>
              </a:rPr>
              <a:t>With a bit of bootstrapping</a:t>
            </a:r>
          </a:p>
          <a:p>
            <a:pPr lvl="1"/>
            <a:r>
              <a:rPr lang="en-US" dirty="0">
                <a:latin typeface="+mj-lt"/>
              </a:rPr>
              <a:t>Probably applies most to robotics use cases</a:t>
            </a:r>
          </a:p>
        </p:txBody>
      </p:sp>
      <p:sp>
        <p:nvSpPr>
          <p:cNvPr id="4" name="Slide Number Placeholder 3">
            <a:extLst>
              <a:ext uri="{FF2B5EF4-FFF2-40B4-BE49-F238E27FC236}">
                <a16:creationId xmlns:a16="http://schemas.microsoft.com/office/drawing/2014/main" id="{71C1C4CB-D383-4143-AD7D-E62F0E796451}"/>
              </a:ext>
            </a:extLst>
          </p:cNvPr>
          <p:cNvSpPr>
            <a:spLocks noGrp="1"/>
          </p:cNvSpPr>
          <p:nvPr>
            <p:ph type="sldNum" sz="quarter" idx="12"/>
          </p:nvPr>
        </p:nvSpPr>
        <p:spPr/>
        <p:txBody>
          <a:bodyPr/>
          <a:lstStyle/>
          <a:p>
            <a:fld id="{0778C724-3839-4D76-A707-B4C23905D055}" type="slidenum">
              <a:rPr lang="en-US" smtClean="0"/>
              <a:t>98</a:t>
            </a:fld>
            <a:endParaRPr lang="en-US"/>
          </a:p>
        </p:txBody>
      </p:sp>
      <p:pic>
        <p:nvPicPr>
          <p:cNvPr id="12290" name="Picture 2" descr="How SLAM technology is redrawing augmented reality's battle lines |  VentureBeat">
            <a:extLst>
              <a:ext uri="{FF2B5EF4-FFF2-40B4-BE49-F238E27FC236}">
                <a16:creationId xmlns:a16="http://schemas.microsoft.com/office/drawing/2014/main" id="{266C15FB-613D-40DD-ADB1-CE9926291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913" y="4757124"/>
            <a:ext cx="3994187" cy="187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7712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60C-D1E7-44AD-B840-BECF5806B609}"/>
              </a:ext>
            </a:extLst>
          </p:cNvPr>
          <p:cNvSpPr>
            <a:spLocks noGrp="1"/>
          </p:cNvSpPr>
          <p:nvPr>
            <p:ph type="title"/>
          </p:nvPr>
        </p:nvSpPr>
        <p:spPr/>
        <p:txBody>
          <a:bodyPr/>
          <a:lstStyle/>
          <a:p>
            <a:r>
              <a:rPr lang="en-US" dirty="0"/>
              <a:t>Vibrations</a:t>
            </a:r>
          </a:p>
        </p:txBody>
      </p:sp>
      <p:sp>
        <p:nvSpPr>
          <p:cNvPr id="3" name="Content Placeholder 2">
            <a:extLst>
              <a:ext uri="{FF2B5EF4-FFF2-40B4-BE49-F238E27FC236}">
                <a16:creationId xmlns:a16="http://schemas.microsoft.com/office/drawing/2014/main" id="{B6DD4E6D-C783-4697-9DE7-9F7D1F529909}"/>
              </a:ext>
            </a:extLst>
          </p:cNvPr>
          <p:cNvSpPr>
            <a:spLocks noGrp="1"/>
          </p:cNvSpPr>
          <p:nvPr>
            <p:ph idx="1"/>
          </p:nvPr>
        </p:nvSpPr>
        <p:spPr/>
        <p:txBody>
          <a:bodyPr/>
          <a:lstStyle/>
          <a:p>
            <a:r>
              <a:rPr lang="en-US" dirty="0">
                <a:latin typeface="+mj-lt"/>
              </a:rPr>
              <a:t>Determine shared context of a table</a:t>
            </a:r>
          </a:p>
          <a:p>
            <a:pPr lvl="1"/>
            <a:r>
              <a:rPr lang="en-US" dirty="0">
                <a:latin typeface="+mj-lt"/>
              </a:rPr>
              <a:t>Vibratory motors and IMUs are common</a:t>
            </a:r>
          </a:p>
          <a:p>
            <a:pPr lvl="1"/>
            <a:r>
              <a:rPr lang="en-US" dirty="0">
                <a:latin typeface="+mj-lt"/>
              </a:rPr>
              <a:t>Signaling demonstrates nearby devices</a:t>
            </a:r>
          </a:p>
        </p:txBody>
      </p:sp>
      <p:sp>
        <p:nvSpPr>
          <p:cNvPr id="4" name="Slide Number Placeholder 3">
            <a:extLst>
              <a:ext uri="{FF2B5EF4-FFF2-40B4-BE49-F238E27FC236}">
                <a16:creationId xmlns:a16="http://schemas.microsoft.com/office/drawing/2014/main" id="{70CBF498-405E-46A0-8FAF-57CA504FD2F3}"/>
              </a:ext>
            </a:extLst>
          </p:cNvPr>
          <p:cNvSpPr>
            <a:spLocks noGrp="1"/>
          </p:cNvSpPr>
          <p:nvPr>
            <p:ph type="sldNum" sz="quarter" idx="12"/>
          </p:nvPr>
        </p:nvSpPr>
        <p:spPr/>
        <p:txBody>
          <a:bodyPr/>
          <a:lstStyle/>
          <a:p>
            <a:fld id="{0778C724-3839-4D76-A707-B4C23905D055}" type="slidenum">
              <a:rPr lang="en-US" smtClean="0"/>
              <a:t>99</a:t>
            </a:fld>
            <a:endParaRPr lang="en-US"/>
          </a:p>
        </p:txBody>
      </p:sp>
      <p:pic>
        <p:nvPicPr>
          <p:cNvPr id="6" name="Picture 5">
            <a:extLst>
              <a:ext uri="{FF2B5EF4-FFF2-40B4-BE49-F238E27FC236}">
                <a16:creationId xmlns:a16="http://schemas.microsoft.com/office/drawing/2014/main" id="{EF9651D7-C92F-4B15-A9BD-F6F57773F973}"/>
              </a:ext>
            </a:extLst>
          </p:cNvPr>
          <p:cNvPicPr>
            <a:picLocks noChangeAspect="1"/>
          </p:cNvPicPr>
          <p:nvPr/>
        </p:nvPicPr>
        <p:blipFill>
          <a:blip r:embed="rId2"/>
          <a:stretch>
            <a:fillRect/>
          </a:stretch>
        </p:blipFill>
        <p:spPr>
          <a:xfrm>
            <a:off x="7391401" y="411946"/>
            <a:ext cx="4188994" cy="2860195"/>
          </a:xfrm>
          <a:prstGeom prst="rect">
            <a:avLst/>
          </a:prstGeom>
        </p:spPr>
      </p:pic>
      <p:pic>
        <p:nvPicPr>
          <p:cNvPr id="8" name="Picture 7">
            <a:extLst>
              <a:ext uri="{FF2B5EF4-FFF2-40B4-BE49-F238E27FC236}">
                <a16:creationId xmlns:a16="http://schemas.microsoft.com/office/drawing/2014/main" id="{DE82A309-2AAA-4C4D-90A4-1618CBA88428}"/>
              </a:ext>
            </a:extLst>
          </p:cNvPr>
          <p:cNvPicPr>
            <a:picLocks noChangeAspect="1"/>
          </p:cNvPicPr>
          <p:nvPr/>
        </p:nvPicPr>
        <p:blipFill>
          <a:blip r:embed="rId3"/>
          <a:stretch>
            <a:fillRect/>
          </a:stretch>
        </p:blipFill>
        <p:spPr>
          <a:xfrm>
            <a:off x="1035814" y="4266934"/>
            <a:ext cx="10088383" cy="1905266"/>
          </a:xfrm>
          <a:prstGeom prst="rect">
            <a:avLst/>
          </a:prstGeom>
        </p:spPr>
      </p:pic>
    </p:spTree>
    <p:extLst>
      <p:ext uri="{BB962C8B-B14F-4D97-AF65-F5344CB8AC3E}">
        <p14:creationId xmlns:p14="http://schemas.microsoft.com/office/powerpoint/2010/main" val="2162002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39735</TotalTime>
  <Words>6594</Words>
  <Application>Microsoft Macintosh PowerPoint</Application>
  <PresentationFormat>Widescreen</PresentationFormat>
  <Paragraphs>976</Paragraphs>
  <Slides>105</Slides>
  <Notes>46</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Arial</vt:lpstr>
      <vt:lpstr>Calibri</vt:lpstr>
      <vt:lpstr>Calibri Light</vt:lpstr>
      <vt:lpstr>Cambria Math</vt:lpstr>
      <vt:lpstr>Helvetica Light</vt:lpstr>
      <vt:lpstr>Tahoma</vt:lpstr>
      <vt:lpstr>Times New Roman</vt:lpstr>
      <vt:lpstr>Office Theme</vt:lpstr>
      <vt:lpstr>Wireless Networking</vt:lpstr>
      <vt:lpstr>Learning Objective for Today’s Lecture</vt:lpstr>
      <vt:lpstr>PowerPoint Presentation</vt:lpstr>
      <vt:lpstr>Assignment 2</vt:lpstr>
      <vt:lpstr>Tutorials</vt:lpstr>
      <vt:lpstr>Videos and Prompts</vt:lpstr>
      <vt:lpstr>Learning Objective for Today’s Lecture</vt:lpstr>
      <vt:lpstr>PowerPoint Presentation</vt:lpstr>
      <vt:lpstr>How do you measure battery life?</vt:lpstr>
      <vt:lpstr>What is the capacity of the battery?</vt:lpstr>
      <vt:lpstr>Energy consumption for wireless networking</vt:lpstr>
      <vt:lpstr>PowerPoint Presentation</vt:lpstr>
      <vt:lpstr>Bluetooth Low Energy (CC2640)</vt:lpstr>
      <vt:lpstr>Current Consumption (MICA2 Sensor node)</vt:lpstr>
      <vt:lpstr>Example of Different Radio States </vt:lpstr>
      <vt:lpstr>Energy consumption/Lifetime for a IoT device </vt:lpstr>
      <vt:lpstr>Energy consumption/Lifetime for a IoT device </vt:lpstr>
      <vt:lpstr>Energy consumption/Lifetime for a IoT device </vt:lpstr>
      <vt:lpstr>PowerPoint Presentation</vt:lpstr>
      <vt:lpstr>Basics of backscatter communication</vt:lpstr>
      <vt:lpstr>Backscatter transmits at (up to) 10000x lower power consumption than conventional radios</vt:lpstr>
      <vt:lpstr>RFID is everywhere nowadays</vt:lpstr>
      <vt:lpstr>What are challenges with RFID systems?</vt:lpstr>
      <vt:lpstr>Long range backscatter transmissions using  LoRea</vt:lpstr>
      <vt:lpstr>LoRea bridges the energy asymmetry between communication (TX), sensing and processing</vt:lpstr>
      <vt:lpstr>What is the expected lifespan of a battery?</vt:lpstr>
      <vt:lpstr>Communication using inductive coupling</vt:lpstr>
      <vt:lpstr>Near Field Communication (NFC)</vt:lpstr>
      <vt:lpstr>What's next? Transmissions on harvested energy</vt:lpstr>
      <vt:lpstr>Energy Harvesting</vt:lpstr>
      <vt:lpstr>PowerPoint Presentation</vt:lpstr>
      <vt:lpstr>What is localization? </vt:lpstr>
      <vt:lpstr>PowerPoint Presentation</vt:lpstr>
      <vt:lpstr>Background knowledge for localization?</vt:lpstr>
      <vt:lpstr>Global Positioning Service</vt:lpstr>
      <vt:lpstr>What is trilateration?</vt:lpstr>
      <vt:lpstr>Range based localisation system</vt:lpstr>
      <vt:lpstr>What are anchor (beaconing) nodes?</vt:lpstr>
      <vt:lpstr>Trilateration using beacons sent using light</vt:lpstr>
      <vt:lpstr>How to determine distances?</vt:lpstr>
      <vt:lpstr>Received Signal Strength Indicators (RSSI)</vt:lpstr>
      <vt:lpstr>Problem with RSSI-based distance – not accurate</vt:lpstr>
      <vt:lpstr>PowerPoint Presentation</vt:lpstr>
      <vt:lpstr>PowerPoint Presentation</vt:lpstr>
      <vt:lpstr>Directional Antenna for Sensing and Communication</vt:lpstr>
      <vt:lpstr>Radio Tomographic Imaging</vt:lpstr>
      <vt:lpstr>Radio Tomographic Imaging</vt:lpstr>
      <vt:lpstr>Radio Tomographic Imaging</vt:lpstr>
      <vt:lpstr>Directional Radio Tomographic Imaging</vt:lpstr>
      <vt:lpstr>Directional Radio Tomographic Imaging </vt:lpstr>
      <vt:lpstr>PowerPoint Presentation</vt:lpstr>
      <vt:lpstr>Time of flight (also known as time of arrival, ToA)</vt:lpstr>
      <vt:lpstr>PowerPoint Presentation</vt:lpstr>
      <vt:lpstr>Time difference of arrival (TDoA)</vt:lpstr>
      <vt:lpstr>Time difference of arrival with different mediums</vt:lpstr>
      <vt:lpstr>PowerPoint Presentation</vt:lpstr>
      <vt:lpstr>PowerPoint Presentation</vt:lpstr>
      <vt:lpstr>How many anchors are needed?</vt:lpstr>
      <vt:lpstr>Real-world complication: accuracy</vt:lpstr>
      <vt:lpstr>PowerPoint Presentation</vt:lpstr>
      <vt:lpstr>Angle of arrival (AoA)</vt:lpstr>
      <vt:lpstr>PowerPoint Presentation</vt:lpstr>
      <vt:lpstr>PowerPoint Presentation</vt:lpstr>
      <vt:lpstr>PowerPoint Presentation</vt:lpstr>
      <vt:lpstr>Overview of Global Positioning System</vt:lpstr>
      <vt:lpstr>GPS PHY</vt:lpstr>
      <vt:lpstr>GPS transmissions</vt:lpstr>
      <vt:lpstr>GPS requires signals from multiple satellites</vt:lpstr>
      <vt:lpstr>Additional GPS data</vt:lpstr>
      <vt:lpstr>PowerPoint Presentation</vt:lpstr>
      <vt:lpstr>PowerPoint Presentation</vt:lpstr>
      <vt:lpstr>Assisted GPS</vt:lpstr>
      <vt:lpstr>PowerPoint Presentation</vt:lpstr>
      <vt:lpstr>Goal of indoor localization</vt:lpstr>
      <vt:lpstr>Localization classes</vt:lpstr>
      <vt:lpstr>Localization knowledge</vt:lpstr>
      <vt:lpstr>PowerPoint Presentation</vt:lpstr>
      <vt:lpstr>Mapping existing infrastructure</vt:lpstr>
      <vt:lpstr>Fingerprinting overview</vt:lpstr>
      <vt:lpstr>Fingerprinting improvements</vt:lpstr>
      <vt:lpstr>Fingerprinting challenges</vt:lpstr>
      <vt:lpstr>Fingerprinting accuracy</vt:lpstr>
      <vt:lpstr>PowerPoint Presentation</vt:lpstr>
      <vt:lpstr>Localization using (WiFi) Fingerprinting</vt:lpstr>
      <vt:lpstr>PowerPoint Presentation</vt:lpstr>
      <vt:lpstr>PowerPoint Presentation</vt:lpstr>
      <vt:lpstr>Improving accuracy</vt:lpstr>
      <vt:lpstr>Multipath problem in wireless propogation</vt:lpstr>
      <vt:lpstr>Ultra-wideband yield better localization performance?</vt:lpstr>
      <vt:lpstr>Ultra-wideband localization system</vt:lpstr>
      <vt:lpstr>Localization state-of-the art</vt:lpstr>
      <vt:lpstr>2019 results (Microsoft indoor localization competition)</vt:lpstr>
      <vt:lpstr>Improvements to ultra-wideband</vt:lpstr>
      <vt:lpstr>Bringing UWB to the real world</vt:lpstr>
      <vt:lpstr>PowerPoint Presentation</vt:lpstr>
      <vt:lpstr>Ultrasound</vt:lpstr>
      <vt:lpstr>Inertial navigation</vt:lpstr>
      <vt:lpstr>ARKit (and other AR techniques)</vt:lpstr>
      <vt:lpstr>Vibrations</vt:lpstr>
      <vt:lpstr>Learning Objective for Today’s Lecture</vt:lpstr>
      <vt:lpstr>Wireless Networking</vt:lpstr>
      <vt:lpstr>Problem</vt:lpstr>
      <vt:lpstr>Multilateration: Example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1198</cp:revision>
  <dcterms:created xsi:type="dcterms:W3CDTF">2020-02-17T19:00:36Z</dcterms:created>
  <dcterms:modified xsi:type="dcterms:W3CDTF">2023-02-14T10:04:59Z</dcterms:modified>
</cp:coreProperties>
</file>